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72" r:id="rId1"/>
  </p:sldMasterIdLst>
  <p:notesMasterIdLst>
    <p:notesMasterId r:id="rId38"/>
  </p:notesMasterIdLst>
  <p:handoutMasterIdLst>
    <p:handoutMasterId r:id="rId39"/>
  </p:handoutMasterIdLst>
  <p:sldIdLst>
    <p:sldId id="312" r:id="rId2"/>
    <p:sldId id="339" r:id="rId3"/>
    <p:sldId id="256" r:id="rId4"/>
    <p:sldId id="341" r:id="rId5"/>
    <p:sldId id="271" r:id="rId6"/>
    <p:sldId id="338" r:id="rId7"/>
    <p:sldId id="316" r:id="rId8"/>
    <p:sldId id="317" r:id="rId9"/>
    <p:sldId id="272" r:id="rId10"/>
    <p:sldId id="314" r:id="rId11"/>
    <p:sldId id="315" r:id="rId12"/>
    <p:sldId id="337" r:id="rId13"/>
    <p:sldId id="326" r:id="rId14"/>
    <p:sldId id="334" r:id="rId15"/>
    <p:sldId id="340" r:id="rId16"/>
    <p:sldId id="287" r:id="rId17"/>
    <p:sldId id="284" r:id="rId18"/>
    <p:sldId id="319" r:id="rId19"/>
    <p:sldId id="281" r:id="rId20"/>
    <p:sldId id="262" r:id="rId21"/>
    <p:sldId id="335" r:id="rId22"/>
    <p:sldId id="258" r:id="rId23"/>
    <p:sldId id="260" r:id="rId24"/>
    <p:sldId id="306" r:id="rId25"/>
    <p:sldId id="310" r:id="rId26"/>
    <p:sldId id="311" r:id="rId27"/>
    <p:sldId id="301" r:id="rId28"/>
    <p:sldId id="300" r:id="rId29"/>
    <p:sldId id="261" r:id="rId30"/>
    <p:sldId id="327" r:id="rId31"/>
    <p:sldId id="330" r:id="rId32"/>
    <p:sldId id="331" r:id="rId33"/>
    <p:sldId id="332" r:id="rId34"/>
    <p:sldId id="333" r:id="rId35"/>
    <p:sldId id="293" r:id="rId36"/>
    <p:sldId id="328" r:id="rId37"/>
  </p:sldIdLst>
  <p:sldSz cx="9144000" cy="6858000" type="screen4x3"/>
  <p:notesSz cx="7315200" cy="9601200"/>
  <p:embeddedFontLst>
    <p:embeddedFont>
      <p:font typeface="Century Gothic" panose="020B0502020202020204" pitchFamily="34" charset="0"/>
      <p:regular r:id="rId40"/>
      <p:bold r:id="rId41"/>
      <p:italic r:id="rId42"/>
      <p:boldItalic r:id="rId43"/>
    </p:embeddedFont>
    <p:embeddedFont>
      <p:font typeface="Candara" panose="020E0502030303020204" pitchFamily="34" charset="0"/>
      <p:regular r:id="rId44"/>
      <p:bold r:id="rId45"/>
      <p:italic r:id="rId46"/>
      <p:boldItalic r:id="rId47"/>
    </p:embeddedFont>
    <p:embeddedFont>
      <p:font typeface="Book Antiqua" panose="02040602050305030304" pitchFamily="18" charset="0"/>
      <p:regular r:id="rId48"/>
      <p:bold r:id="rId49"/>
      <p:italic r:id="rId50"/>
      <p:boldItalic r:id="rId51"/>
    </p:embeddedFont>
  </p:embeddedFontLst>
  <p:defaultTextStyle>
    <a:defPPr>
      <a:defRPr lang="en-US"/>
    </a:defPPr>
    <a:lvl1pPr algn="l" rtl="0" eaLnBrk="0" fontAlgn="base" hangingPunct="0">
      <a:spcBef>
        <a:spcPct val="0"/>
      </a:spcBef>
      <a:spcAft>
        <a:spcPct val="0"/>
      </a:spcAft>
      <a:defRPr sz="28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kern="1200">
        <a:solidFill>
          <a:schemeClr val="tx1"/>
        </a:solidFill>
        <a:latin typeface="Times New Roman" pitchFamily="18" charset="0"/>
        <a:ea typeface="+mn-ea"/>
        <a:cs typeface="+mn-cs"/>
      </a:defRPr>
    </a:lvl5pPr>
    <a:lvl6pPr marL="2286000" algn="l" defTabSz="914400" rtl="0" eaLnBrk="1" latinLnBrk="0" hangingPunct="1">
      <a:defRPr sz="2800" kern="1200">
        <a:solidFill>
          <a:schemeClr val="tx1"/>
        </a:solidFill>
        <a:latin typeface="Times New Roman" pitchFamily="18" charset="0"/>
        <a:ea typeface="+mn-ea"/>
        <a:cs typeface="+mn-cs"/>
      </a:defRPr>
    </a:lvl6pPr>
    <a:lvl7pPr marL="2743200" algn="l" defTabSz="914400" rtl="0" eaLnBrk="1" latinLnBrk="0" hangingPunct="1">
      <a:defRPr sz="2800" kern="1200">
        <a:solidFill>
          <a:schemeClr val="tx1"/>
        </a:solidFill>
        <a:latin typeface="Times New Roman" pitchFamily="18" charset="0"/>
        <a:ea typeface="+mn-ea"/>
        <a:cs typeface="+mn-cs"/>
      </a:defRPr>
    </a:lvl7pPr>
    <a:lvl8pPr marL="3200400" algn="l" defTabSz="914400" rtl="0" eaLnBrk="1" latinLnBrk="0" hangingPunct="1">
      <a:defRPr sz="2800" kern="1200">
        <a:solidFill>
          <a:schemeClr val="tx1"/>
        </a:solidFill>
        <a:latin typeface="Times New Roman" pitchFamily="18" charset="0"/>
        <a:ea typeface="+mn-ea"/>
        <a:cs typeface="+mn-cs"/>
      </a:defRPr>
    </a:lvl8pPr>
    <a:lvl9pPr marL="3657600" algn="l" defTabSz="914400" rtl="0" eaLnBrk="1" latinLnBrk="0" hangingPunct="1">
      <a:defRPr sz="28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CC"/>
    <a:srgbClr val="FF6699"/>
    <a:srgbClr val="CC3300"/>
    <a:srgbClr val="008000"/>
    <a:srgbClr val="CC9864"/>
    <a:srgbClr val="FFFF66"/>
    <a:srgbClr val="66FFFF"/>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56" autoAdjust="0"/>
    <p:restoredTop sz="71593" autoAdjust="0"/>
  </p:normalViewPr>
  <p:slideViewPr>
    <p:cSldViewPr snapToGrid="0">
      <p:cViewPr varScale="1">
        <p:scale>
          <a:sx n="73" d="100"/>
          <a:sy n="73" d="100"/>
        </p:scale>
        <p:origin x="1814" y="72"/>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Lst>
  </p:outlin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74" d="100"/>
          <a:sy n="74" d="100"/>
        </p:scale>
        <p:origin x="2870" y="8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2.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s>
</file>

<file path=ppt/_rels/viewProps.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slide" Target="slides/slide4.xml"/><Relationship Id="rId1" Type="http://schemas.openxmlformats.org/officeDocument/2006/relationships/slide" Target="slides/slide1.xml"/><Relationship Id="rId4" Type="http://schemas.openxmlformats.org/officeDocument/2006/relationships/slide" Target="slides/slide2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bwMode="auto">
          <a:xfrm>
            <a:off x="0" y="0"/>
            <a:ext cx="3170238"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defTabSz="957263">
              <a:defRPr sz="1300">
                <a:latin typeface="Book Antiqua" pitchFamily="18" charset="0"/>
              </a:defRPr>
            </a:lvl1pPr>
          </a:lstStyle>
          <a:p>
            <a:endParaRPr lang="en-US"/>
          </a:p>
        </p:txBody>
      </p:sp>
      <p:sp>
        <p:nvSpPr>
          <p:cNvPr id="38915" name="Rectangle 3"/>
          <p:cNvSpPr>
            <a:spLocks noGrp="1" noChangeArrowheads="1"/>
          </p:cNvSpPr>
          <p:nvPr>
            <p:ph type="dt" sz="quarter" idx="1"/>
          </p:nvPr>
        </p:nvSpPr>
        <p:spPr bwMode="auto">
          <a:xfrm>
            <a:off x="4144963" y="0"/>
            <a:ext cx="3170237"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algn="r" defTabSz="957263">
              <a:defRPr sz="1300">
                <a:latin typeface="Book Antiqua" pitchFamily="18" charset="0"/>
              </a:defRPr>
            </a:lvl1pPr>
          </a:lstStyle>
          <a:p>
            <a:endParaRPr lang="en-US"/>
          </a:p>
        </p:txBody>
      </p:sp>
      <p:sp>
        <p:nvSpPr>
          <p:cNvPr id="38917" name="Rectangle 5"/>
          <p:cNvSpPr>
            <a:spLocks noGrp="1" noChangeArrowheads="1"/>
          </p:cNvSpPr>
          <p:nvPr>
            <p:ph type="sldNum" sz="quarter" idx="3"/>
          </p:nvPr>
        </p:nvSpPr>
        <p:spPr bwMode="auto">
          <a:xfrm>
            <a:off x="4144963" y="9120188"/>
            <a:ext cx="3170237" cy="481012"/>
          </a:xfrm>
          <a:prstGeom prst="rect">
            <a:avLst/>
          </a:prstGeom>
          <a:noFill/>
          <a:ln w="12700">
            <a:noFill/>
            <a:miter lim="800000"/>
            <a:headEnd type="none" w="sm" len="sm"/>
            <a:tailEnd type="none" w="sm" len="sm"/>
          </a:ln>
          <a:effectLst/>
        </p:spPr>
        <p:txBody>
          <a:bodyPr vert="horz" wrap="square" lIns="95747" tIns="47873" rIns="95747" bIns="47873" numCol="1" anchor="b" anchorCtr="0" compatLnSpc="1">
            <a:prstTxWarp prst="textNoShape">
              <a:avLst/>
            </a:prstTxWarp>
          </a:bodyPr>
          <a:lstStyle>
            <a:lvl1pPr algn="r" defTabSz="957263">
              <a:defRPr sz="1300">
                <a:latin typeface="Book Antiqua" pitchFamily="18" charset="0"/>
              </a:defRPr>
            </a:lvl1pPr>
          </a:lstStyle>
          <a:p>
            <a:fld id="{39D2D9F2-BEEB-4B10-9BAF-7FF3E05CDC40}" type="slidenum">
              <a:rPr lang="en-US"/>
              <a:pPr/>
              <a:t>‹#›</a:t>
            </a:fld>
            <a:endParaRPr lang="en-US"/>
          </a:p>
        </p:txBody>
      </p:sp>
      <p:sp>
        <p:nvSpPr>
          <p:cNvPr id="38919" name="Rectangle 7"/>
          <p:cNvSpPr>
            <a:spLocks noGrp="1" noChangeArrowheads="1"/>
          </p:cNvSpPr>
          <p:nvPr>
            <p:ph type="ftr" sz="quarter" idx="2"/>
          </p:nvPr>
        </p:nvSpPr>
        <p:spPr bwMode="auto">
          <a:xfrm>
            <a:off x="0" y="9120188"/>
            <a:ext cx="4795838" cy="481012"/>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defTabSz="957263">
              <a:defRPr sz="1300">
                <a:effectLst>
                  <a:outerShdw blurRad="38100" dist="38100" dir="2700000" algn="tl">
                    <a:srgbClr val="C0C0C0"/>
                  </a:outerShdw>
                </a:effectLst>
              </a:defRPr>
            </a:lvl1pPr>
          </a:lstStyle>
          <a:p>
            <a:r>
              <a:rPr lang="en-US" dirty="0"/>
              <a:t>CEE 4520: Sustainable Safe Water on Tap</a:t>
            </a:r>
          </a:p>
          <a:p>
            <a:r>
              <a:rPr lang="en-US" dirty="0"/>
              <a:t>Monroe </a:t>
            </a:r>
            <a:r>
              <a:rPr lang="en-US" dirty="0" smtClean="0"/>
              <a:t>Weber-Shirk</a:t>
            </a:r>
            <a:endParaRPr lang="en-US" dirty="0"/>
          </a:p>
        </p:txBody>
      </p:sp>
    </p:spTree>
    <p:extLst>
      <p:ext uri="{BB962C8B-B14F-4D97-AF65-F5344CB8AC3E}">
        <p14:creationId xmlns:p14="http://schemas.microsoft.com/office/powerpoint/2010/main" val="306643310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jpeg>
</file>

<file path=ppt/media/image3.png>
</file>

<file path=ppt/media/image4.JPG>
</file>

<file path=ppt/media/image5.JP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994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85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469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We’d like to know what the status of the sewer system is on the island</a:t>
            </a:r>
          </a:p>
          <a:p>
            <a:r>
              <a:rPr lang="en-US" dirty="0"/>
              <a:t>If</a:t>
            </a:r>
            <a:r>
              <a:rPr lang="en-US" baseline="0" dirty="0"/>
              <a:t> people are currently using latrines and then switch to toilets when they have more water, then we could have an unintended side effect of more untreated wastewater going into the lake. And the lake is their best source of water.</a:t>
            </a:r>
            <a:endParaRPr lang="en-US" dirty="0"/>
          </a:p>
        </p:txBody>
      </p:sp>
    </p:spTree>
    <p:extLst>
      <p:ext uri="{BB962C8B-B14F-4D97-AF65-F5344CB8AC3E}">
        <p14:creationId xmlns:p14="http://schemas.microsoft.com/office/powerpoint/2010/main" val="42695021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Rot="1" noChangeAspect="1" noChangeArrowheads="1" noTextEdit="1"/>
          </p:cNvSpPr>
          <p:nvPr>
            <p:ph type="sldImg"/>
          </p:nvPr>
        </p:nvSpPr>
        <p:spPr bwMode="auto">
          <a:xfrm>
            <a:off x="1257300" y="720725"/>
            <a:ext cx="4800600" cy="3600450"/>
          </a:xfrm>
          <a:prstGeom prst="rect">
            <a:avLst/>
          </a:prstGeom>
          <a:solidFill>
            <a:srgbClr val="FFFFFF"/>
          </a:solidFill>
          <a:ln>
            <a:solidFill>
              <a:srgbClr val="000000"/>
            </a:solidFill>
            <a:miter lim="800000"/>
            <a:headEnd/>
            <a:tailEnd/>
          </a:ln>
        </p:spPr>
      </p:sp>
      <p:sp>
        <p:nvSpPr>
          <p:cNvPr id="171011" name="Rectangle 3"/>
          <p:cNvSpPr>
            <a:spLocks noGrp="1" noChangeArrowheads="1"/>
          </p:cNvSpPr>
          <p:nvPr>
            <p:ph type="body" idx="1"/>
          </p:nvPr>
        </p:nvSpPr>
        <p:spPr bwMode="auto">
          <a:xfrm>
            <a:off x="731838" y="4560888"/>
            <a:ext cx="5851525" cy="4319587"/>
          </a:xfrm>
          <a:prstGeom prst="rect">
            <a:avLst/>
          </a:prstGeom>
          <a:solidFill>
            <a:srgbClr val="FFFFFF"/>
          </a:solidFill>
          <a:ln>
            <a:solidFill>
              <a:srgbClr val="000000"/>
            </a:solidFill>
            <a:miter lim="800000"/>
            <a:headEnd/>
            <a:tailEnd/>
          </a:ln>
        </p:spPr>
        <p:txBody>
          <a:bodyPr/>
          <a:lstStyle/>
          <a:p>
            <a:r>
              <a:rPr lang="en-US" dirty="0"/>
              <a:t>What</a:t>
            </a:r>
            <a:r>
              <a:rPr lang="en-US" baseline="0" dirty="0"/>
              <a:t> technology that is commonly found in homes plays an important role in breaking the Fecal-Oral pathway? SINKS!</a:t>
            </a:r>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What are two fecal oral pathways?</a:t>
            </a:r>
          </a:p>
          <a:p>
            <a:r>
              <a:rPr lang="en-US" dirty="0"/>
              <a:t>How will cap be removed?</a:t>
            </a:r>
          </a:p>
          <a:p>
            <a:r>
              <a:rPr lang="en-US" dirty="0"/>
              <a:t>Where does the mouth go?</a:t>
            </a:r>
          </a:p>
          <a:p>
            <a:r>
              <a:rPr lang="en-US" dirty="0"/>
              <a:t>Wet hand</a:t>
            </a:r>
            <a:r>
              <a:rPr lang="en-US" baseline="0" dirty="0"/>
              <a:t> contaminated with dirty water removes cap</a:t>
            </a:r>
          </a:p>
          <a:p>
            <a:r>
              <a:rPr lang="en-US" baseline="0" dirty="0"/>
              <a:t>Hands carry feces if handwashing is not easy.</a:t>
            </a:r>
            <a:endParaRPr lang="en-US" dirty="0"/>
          </a:p>
        </p:txBody>
      </p:sp>
    </p:spTree>
    <p:extLst>
      <p:ext uri="{BB962C8B-B14F-4D97-AF65-F5344CB8AC3E}">
        <p14:creationId xmlns:p14="http://schemas.microsoft.com/office/powerpoint/2010/main" val="860610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15</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9557915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776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185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smtClean="0"/>
              <a:t>How deadline</a:t>
            </a:r>
            <a:r>
              <a:rPr lang="en-US" baseline="0" dirty="0" smtClean="0"/>
              <a:t> is the pathogen?</a:t>
            </a:r>
          </a:p>
          <a:p>
            <a:r>
              <a:rPr lang="en-US" baseline="0" dirty="0" smtClean="0"/>
              <a:t>How large is the infective dose?</a:t>
            </a:r>
          </a:p>
          <a:p>
            <a:r>
              <a:rPr lang="en-US" baseline="0" dirty="0" smtClean="0"/>
              <a:t>Susceptible populations?</a:t>
            </a:r>
          </a:p>
          <a:p>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288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Do you ask friends</a:t>
            </a:r>
            <a:r>
              <a:rPr lang="en-US" baseline="0" dirty="0"/>
              <a:t> to cough on you?</a:t>
            </a:r>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595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20</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099222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Use tools!</a:t>
            </a:r>
          </a:p>
        </p:txBody>
      </p:sp>
    </p:spTree>
    <p:extLst>
      <p:ext uri="{BB962C8B-B14F-4D97-AF65-F5344CB8AC3E}">
        <p14:creationId xmlns:p14="http://schemas.microsoft.com/office/powerpoint/2010/main" val="27779617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697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a:t>
            </a:r>
          </a:p>
          <a:p>
            <a:r>
              <a:rPr lang="en-US" dirty="0"/>
              <a:t>Also see WHO</a:t>
            </a:r>
            <a:r>
              <a:rPr lang="en-US" baseline="0" dirty="0"/>
              <a:t> at http://www.who.int/water_sanitation_health/dwq/2edvol1c.pdf?ua=1</a:t>
            </a:r>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800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41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51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619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541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643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902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http://water.epa.gov/drink/contaminants/index.cfm#Secondary</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183696-AC55-4364-908A-84BD9A70CB34}" type="slidenum">
              <a:rPr lang="en-US"/>
              <a:pPr/>
              <a:t>31</a:t>
            </a:fld>
            <a:endParaRPr lang="en-US"/>
          </a:p>
        </p:txBody>
      </p:sp>
      <p:sp>
        <p:nvSpPr>
          <p:cNvPr id="28674" name="Rectangle 2"/>
          <p:cNvSpPr>
            <a:spLocks noGrp="1" noRot="1" noChangeAspect="1" noChangeArrowheads="1" noTextEdit="1"/>
          </p:cNvSpPr>
          <p:nvPr>
            <p:ph type="sldImg"/>
          </p:nvPr>
        </p:nvSpPr>
        <p:spPr>
          <a:xfrm>
            <a:off x="1257300" y="720725"/>
            <a:ext cx="4800600" cy="3600450"/>
          </a:xfrm>
          <a:prstGeom prst="rect">
            <a:avLst/>
          </a:prstGeom>
          <a:ln/>
        </p:spPr>
      </p:sp>
      <p:sp>
        <p:nvSpPr>
          <p:cNvPr id="28675" name="Rectangle 3"/>
          <p:cNvSpPr>
            <a:spLocks noGrp="1" noChangeArrowheads="1"/>
          </p:cNvSpPr>
          <p:nvPr>
            <p:ph type="body" idx="1"/>
          </p:nvPr>
        </p:nvSpPr>
        <p:spPr>
          <a:xfrm>
            <a:off x="731838" y="4560888"/>
            <a:ext cx="5851525" cy="4319587"/>
          </a:xfrm>
          <a:prstGeom prst="rect">
            <a:avLst/>
          </a:prstGeom>
        </p:spPr>
        <p:txBody>
          <a:bodyPr/>
          <a:lstStyle/>
          <a:p>
            <a:r>
              <a:rPr lang="en-US" dirty="0"/>
              <a:t>http://www.cdc.gov/safewater/about_pages/chlorinationtable.htm</a:t>
            </a:r>
          </a:p>
          <a:p>
            <a:r>
              <a:rPr lang="en-US" dirty="0"/>
              <a:t>I calculated the Ct for a </a:t>
            </a:r>
            <a:r>
              <a:rPr lang="en-US" dirty="0" err="1"/>
              <a:t>pC</a:t>
            </a:r>
            <a:r>
              <a:rPr lang="en-US" dirty="0"/>
              <a:t>* of 1. This assumes that chick’s law applies and that die off is proportional to the concentration</a:t>
            </a:r>
            <a:r>
              <a:rPr lang="en-US" dirty="0" smtClean="0"/>
              <a:t>.</a:t>
            </a:r>
          </a:p>
          <a:p>
            <a:endParaRPr lang="en-US" dirty="0" smtClean="0"/>
          </a:p>
          <a:p>
            <a:r>
              <a:rPr lang="en-US" dirty="0" smtClean="0"/>
              <a:t>0.15 mg/L of chlorine for 1 minute would kill</a:t>
            </a:r>
            <a:r>
              <a:rPr lang="en-US" baseline="0" dirty="0" smtClean="0"/>
              <a:t> 90% of E. coli!</a:t>
            </a:r>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57D76575-0D43-47BD-A359-E467D9549512}" type="slidenum">
              <a:rPr lang="en-US"/>
              <a:pPr/>
              <a:t>32</a:t>
            </a:fld>
            <a:endParaRPr lang="en-US"/>
          </a:p>
        </p:txBody>
      </p:sp>
      <p:sp>
        <p:nvSpPr>
          <p:cNvPr id="30722" name="Rectangle 2"/>
          <p:cNvSpPr>
            <a:spLocks noGrp="1" noRot="1" noChangeAspect="1" noChangeArrowheads="1" noTextEdit="1"/>
          </p:cNvSpPr>
          <p:nvPr>
            <p:ph type="sldImg"/>
          </p:nvPr>
        </p:nvSpPr>
        <p:spPr>
          <a:xfrm>
            <a:off x="1257300" y="720725"/>
            <a:ext cx="4800600" cy="3600450"/>
          </a:xfrm>
          <a:prstGeom prst="rect">
            <a:avLst/>
          </a:prstGeom>
          <a:ln/>
        </p:spPr>
      </p:sp>
      <p:sp>
        <p:nvSpPr>
          <p:cNvPr id="30723"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95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913662-06B7-41C0-ABA9-B5EC83BEC27D}" type="slidenum">
              <a:rPr lang="en-US"/>
              <a:pPr/>
              <a:t>33</a:t>
            </a:fld>
            <a:endParaRPr lang="en-US"/>
          </a:p>
        </p:txBody>
      </p:sp>
      <p:sp>
        <p:nvSpPr>
          <p:cNvPr id="32770" name="Rectangle 2"/>
          <p:cNvSpPr>
            <a:spLocks noGrp="1" noRot="1" noChangeAspect="1" noChangeArrowheads="1" noTextEdit="1"/>
          </p:cNvSpPr>
          <p:nvPr>
            <p:ph type="sldImg"/>
          </p:nvPr>
        </p:nvSpPr>
        <p:spPr>
          <a:xfrm>
            <a:off x="1257300" y="720725"/>
            <a:ext cx="4800600" cy="3600450"/>
          </a:xfrm>
          <a:prstGeom prst="rect">
            <a:avLst/>
          </a:prstGeom>
          <a:ln/>
        </p:spPr>
      </p:sp>
      <p:sp>
        <p:nvSpPr>
          <p:cNvPr id="32771"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950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E77417-A55A-4F2F-95E0-22264E608193}" type="slidenum">
              <a:rPr lang="en-US"/>
              <a:pPr/>
              <a:t>36</a:t>
            </a:fld>
            <a:endParaRPr lang="en-US"/>
          </a:p>
        </p:txBody>
      </p:sp>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p:txBody>
          <a:bodyPr/>
          <a:lstStyle/>
          <a:p>
            <a:endParaRPr lang="es-HN"/>
          </a:p>
        </p:txBody>
      </p:sp>
    </p:spTree>
    <p:extLst>
      <p:ext uri="{BB962C8B-B14F-4D97-AF65-F5344CB8AC3E}">
        <p14:creationId xmlns:p14="http://schemas.microsoft.com/office/powerpoint/2010/main" val="2762190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4</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534709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161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7283"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a:t>http://www.ph.ucla.edu/epi/snow/southwarkwatercompany.html (comments)</a:t>
            </a:r>
          </a:p>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9331"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dirty="0"/>
              <a:t>http://wwwihm.nlm.nih.gov/ihm/images/A/24/183.jpg</a:t>
            </a:r>
          </a:p>
          <a:p>
            <a:r>
              <a:rPr lang="en-US" dirty="0"/>
              <a:t>Direct reuse without treatment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264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366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B608DEC9-C5BD-4C56-9832-D21280B18507}" type="slidenum">
              <a:rPr lang="en-US" smtClean="0"/>
              <a:pPr/>
              <a:t>‹#›</a:t>
            </a:fld>
            <a:endParaRPr lang="en-US"/>
          </a:p>
        </p:txBody>
      </p:sp>
      <p:sp>
        <p:nvSpPr>
          <p:cNvPr id="78858" name="Rectangle 10"/>
          <p:cNvSpPr>
            <a:spLocks noGrp="1" noChangeArrowheads="1"/>
          </p:cNvSpPr>
          <p:nvPr>
            <p:ph type="ctrTitle" sz="quarter"/>
          </p:nvPr>
        </p:nvSpPr>
        <p:spPr>
          <a:xfrm>
            <a:off x="1371600" y="990600"/>
            <a:ext cx="7772400" cy="1470025"/>
          </a:xfrm>
          <a:ln w="9525"/>
        </p:spPr>
        <p:txBody>
          <a:bodyPr/>
          <a:lstStyle>
            <a:lvl1pPr>
              <a:defRPr sz="5400"/>
            </a:lvl1pPr>
          </a:lstStyle>
          <a:p>
            <a:r>
              <a:rPr lang="en-US"/>
              <a:t>Click to edit Master title style</a:t>
            </a: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D2E1BC8-03A5-44F1-8032-E3AA8C1ADE0A}" type="slidenum">
              <a:rPr lang="en-US" smtClean="0"/>
              <a:pPr/>
              <a:t>‹#›</a:t>
            </a:fld>
            <a:endParaRPr lang="en-US"/>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D7BF32F1-D4B8-44AC-AE82-5CFFFC5BCA32}" type="slidenum">
              <a:rPr lang="en-US" smtClean="0"/>
              <a:pPr/>
              <a:t>‹#›</a:t>
            </a:fld>
            <a:endParaRPr 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C5C38741-0E16-454C-AAE6-54FF5461EBF7}" type="slidenum">
              <a:rPr lang="en-US" smtClean="0"/>
              <a:pPr/>
              <a:t>‹#›</a:t>
            </a:fld>
            <a:endParaRPr 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526F5AD1-EA0A-40E3-B09D-22D881CAF140}" type="slidenum">
              <a:rPr lang="en-US" smtClean="0"/>
              <a:pPr/>
              <a:t>‹#›</a:t>
            </a:fld>
            <a:endParaRPr 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5A50BEC0-5E12-451A-B12F-0C10C6E5DFCB}" type="slidenum">
              <a:rPr lang="en-US" smtClean="0"/>
              <a:pPr/>
              <a:t>‹#›</a:t>
            </a:fld>
            <a:endParaRPr 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endParaRPr lang="en-US"/>
          </a:p>
        </p:txBody>
      </p:sp>
      <p:sp>
        <p:nvSpPr>
          <p:cNvPr id="4" name="Date Placeholder 3"/>
          <p:cNvSpPr>
            <a:spLocks noGrp="1"/>
          </p:cNvSpPr>
          <p:nvPr>
            <p:ph type="dt" sz="half" idx="10"/>
          </p:nvPr>
        </p:nvSpPr>
        <p:spPr>
          <a:xfrm>
            <a:off x="685800" y="6248400"/>
            <a:ext cx="1905000" cy="457200"/>
          </a:xfrm>
        </p:spPr>
        <p:txBody>
          <a:bodyPr/>
          <a:lstStyle>
            <a:lvl1pPr>
              <a:defRPr/>
            </a:lvl1pPr>
          </a:lstStyle>
          <a:p>
            <a:endParaRPr lang="en-US"/>
          </a:p>
        </p:txBody>
      </p:sp>
      <p:sp>
        <p:nvSpPr>
          <p:cNvPr id="5" name="Footer Placeholder 4"/>
          <p:cNvSpPr>
            <a:spLocks noGrp="1"/>
          </p:cNvSpPr>
          <p:nvPr>
            <p:ph type="ftr" sz="quarter" idx="11"/>
          </p:nvPr>
        </p:nvSpPr>
        <p:spPr>
          <a:xfrm>
            <a:off x="3124200" y="6248400"/>
            <a:ext cx="2895600" cy="457200"/>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248400"/>
            <a:ext cx="1905000" cy="457200"/>
          </a:xfrm>
        </p:spPr>
        <p:txBody>
          <a:bodyPr/>
          <a:lstStyle>
            <a:lvl1pPr>
              <a:defRPr/>
            </a:lvl1pPr>
          </a:lstStyle>
          <a:p>
            <a:fld id="{3CB27164-5EB9-407F-9495-61B9CF9E484E}"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8A7767DA-064F-44E4-98D4-231C2DF3CAC3}"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Lst>
  <p:transition>
    <p:fade/>
  </p:transition>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16.xml.rels><?xml version="1.0" encoding="UTF-8" standalone="yes"?>
<Relationships xmlns="http://schemas.openxmlformats.org/package/2006/relationships"><Relationship Id="rId3" Type="http://schemas.openxmlformats.org/officeDocument/2006/relationships/hyperlink" Target="https://confluence.cornell.edu/display/cee4540/Bad+Bugs"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epa.gov/safewater/standard/setting.html"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hyperlink" Target="http://www.nature.com/news/early-exposure-to-germs-has-lasting-benefits-1.10294"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med.stanford.edu/news/all-news/2013/02/immune-systems-of-healthy-adults-remember-germs-to-which-theyve-never-been-exposed-stanford-study-finds.html"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21.xml.rels><?xml version="1.0" encoding="UTF-8" standalone="yes"?>
<Relationships xmlns="http://schemas.openxmlformats.org/package/2006/relationships"><Relationship Id="rId3" Type="http://schemas.openxmlformats.org/officeDocument/2006/relationships/hyperlink" Target="https://www.epa.gov/ground-water-and-drinking-water/table-regulated-drinking-water-contaminants" TargetMode="External"/><Relationship Id="rId2" Type="http://schemas.openxmlformats.org/officeDocument/2006/relationships/hyperlink" Target="http://water.epa.gov/drink/contaminants/index.cfm"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hyperlink" Target="http://water.epa.gov/drink/contaminants/index.cfm"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hyperlink" Target="http://www.cdc.gov/ncidod/dbmd/diseaseinfo/typhoidfever_g.htm"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hyperlink" Target="http://webdev.cdc.gov/ncidod/diseases/parvovirus/B19.htm" TargetMode="External"/><Relationship Id="rId4" Type="http://schemas.openxmlformats.org/officeDocument/2006/relationships/hyperlink" Target="http://www.cdc.gov/ncidod/dvrd/nrevss/eadfeat.htm"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hyperlink" Target="https://confluence.cornell.edu/display/cee4540/Bad+Bugs" TargetMode="External"/><Relationship Id="rId4" Type="http://schemas.openxmlformats.org/officeDocument/2006/relationships/hyperlink" Target="http://www.cdc.gov/ncidod/dpd/parasites/giardiasis/default.htm" TargetMode="External"/></Relationships>
</file>

<file path=ppt/slides/_rels/slide34.xml.rels><?xml version="1.0" encoding="UTF-8" standalone="yes"?>
<Relationships xmlns="http://schemas.openxmlformats.org/package/2006/relationships"><Relationship Id="rId2" Type="http://schemas.openxmlformats.org/officeDocument/2006/relationships/hyperlink" Target="http://www.cdc.gov/ncidod/dpd/parasites/giardiasis/default.htm"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ctrTitle" sz="quarter"/>
          </p:nvPr>
        </p:nvSpPr>
        <p:spPr>
          <a:xfrm>
            <a:off x="190353" y="2548461"/>
            <a:ext cx="8850680" cy="1143000"/>
          </a:xfrm>
          <a:effectLst/>
        </p:spPr>
        <p:txBody>
          <a:bodyPr/>
          <a:lstStyle/>
          <a:p>
            <a:r>
              <a:rPr lang="en-US" dirty="0"/>
              <a:t>Drinking Water Contaminants</a:t>
            </a:r>
          </a:p>
        </p:txBody>
      </p:sp>
      <p:pic>
        <p:nvPicPr>
          <p:cNvPr id="4" name="Picture 2" descr="http://www.indiawaterreview.in/pimgs/545_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0926" y="446151"/>
            <a:ext cx="2867350" cy="238945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ww.sarvajal.com/images/slum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0353" y="3586047"/>
            <a:ext cx="2344691" cy="260752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p:cNvPicPr>
            <a:picLocks noChangeAspect="1" noChangeArrowheads="1"/>
          </p:cNvPicPr>
          <p:nvPr/>
        </p:nvPicPr>
        <p:blipFill>
          <a:blip r:embed="rId5" cstate="screen"/>
          <a:srcRect r="10811"/>
          <a:stretch>
            <a:fillRect/>
          </a:stretch>
        </p:blipFill>
        <p:spPr bwMode="auto">
          <a:xfrm>
            <a:off x="62650" y="475237"/>
            <a:ext cx="2806929" cy="2360372"/>
          </a:xfrm>
          <a:prstGeom prst="rect">
            <a:avLst/>
          </a:prstGeom>
          <a:noFill/>
          <a:ln w="9525">
            <a:noFill/>
            <a:miter lim="800000"/>
            <a:headEnd/>
            <a:tailEnd/>
          </a:ln>
        </p:spPr>
      </p:pic>
      <p:pic>
        <p:nvPicPr>
          <p:cNvPr id="7" name="Picture 6" descr="DSC_0437"/>
          <p:cNvPicPr>
            <a:picLocks noGrp="1" noChangeAspect="1"/>
          </p:cNvPicPr>
          <p:nvPr isPhoto="1"/>
        </p:nvPicPr>
        <p:blipFill>
          <a:blip r:embed="rId6">
            <a:lum/>
            <a:extLst>
              <a:ext uri="{28A0092B-C50C-407E-A947-70E740481C1C}">
                <a14:useLocalDpi xmlns:a14="http://schemas.microsoft.com/office/drawing/2010/main" val="0"/>
              </a:ext>
            </a:extLst>
          </a:blip>
          <a:stretch>
            <a:fillRect/>
          </a:stretch>
        </p:blipFill>
        <p:spPr>
          <a:xfrm>
            <a:off x="3151936" y="1052621"/>
            <a:ext cx="2691303" cy="1782988"/>
          </a:xfrm>
          <a:prstGeom prst="rect">
            <a:avLst/>
          </a:prstGeom>
          <a:noFill/>
          <a:ln>
            <a:noFill/>
          </a:ln>
        </p:spPr>
      </p:pic>
      <p:pic>
        <p:nvPicPr>
          <p:cNvPr id="8" name="Picture 7" descr="IMG_3209"/>
          <p:cNvPicPr>
            <a:picLocks noGrp="1" noChangeAspect="1"/>
          </p:cNvPicPr>
          <p:nvPr isPhoto="1"/>
        </p:nvPicPr>
        <p:blipFill>
          <a:blip r:embed="rId7">
            <a:lum/>
            <a:extLst>
              <a:ext uri="{28A0092B-C50C-407E-A947-70E740481C1C}">
                <a14:useLocalDpi xmlns:a14="http://schemas.microsoft.com/office/drawing/2010/main" val="0"/>
              </a:ext>
            </a:extLst>
          </a:blip>
          <a:stretch>
            <a:fillRect/>
          </a:stretch>
        </p:blipFill>
        <p:spPr>
          <a:xfrm>
            <a:off x="5564331" y="3586047"/>
            <a:ext cx="3476702" cy="2607526"/>
          </a:xfrm>
          <a:prstGeom prst="rect">
            <a:avLst/>
          </a:prstGeom>
          <a:noFill/>
          <a:ln>
            <a:noFill/>
          </a:ln>
        </p:spPr>
      </p:pic>
      <p:pic>
        <p:nvPicPr>
          <p:cNvPr id="9" name="Picture 2" descr="H:\Pictures Library\India July 2014\IMG_3295.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5083" r="11991"/>
          <a:stretch/>
        </p:blipFill>
        <p:spPr bwMode="auto">
          <a:xfrm>
            <a:off x="2750250" y="3593481"/>
            <a:ext cx="2535426" cy="26075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10" name="Picture 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349625" y="2068513"/>
            <a:ext cx="895350" cy="1370012"/>
          </a:xfrm>
          <a:prstGeom prst="rect">
            <a:avLst/>
          </a:prstGeom>
          <a:noFill/>
        </p:spPr>
      </p:pic>
      <p:sp>
        <p:nvSpPr>
          <p:cNvPr id="94211" name="Rectangle 3"/>
          <p:cNvSpPr>
            <a:spLocks noGrp="1" noChangeArrowheads="1"/>
          </p:cNvSpPr>
          <p:nvPr>
            <p:ph type="title"/>
          </p:nvPr>
        </p:nvSpPr>
        <p:spPr>
          <a:effectLst/>
        </p:spPr>
        <p:txBody>
          <a:bodyPr/>
          <a:lstStyle/>
          <a:p>
            <a:r>
              <a:rPr lang="en-US"/>
              <a:t>1892 Cholera outbreak in Hamburg Germany</a:t>
            </a:r>
          </a:p>
        </p:txBody>
      </p:sp>
      <p:sp>
        <p:nvSpPr>
          <p:cNvPr id="94212" name="Rectangle 4"/>
          <p:cNvSpPr>
            <a:spLocks noGrp="1" noChangeArrowheads="1"/>
          </p:cNvSpPr>
          <p:nvPr>
            <p:ph idx="1"/>
          </p:nvPr>
        </p:nvSpPr>
        <p:spPr>
          <a:xfrm>
            <a:off x="685800" y="4191000"/>
            <a:ext cx="7467600" cy="2286000"/>
          </a:xfrm>
        </p:spPr>
        <p:txBody>
          <a:bodyPr/>
          <a:lstStyle/>
          <a:p>
            <a:r>
              <a:rPr lang="en-US" sz="2400"/>
              <a:t>Large outbreak of Cholera in Hamburg</a:t>
            </a:r>
          </a:p>
          <a:p>
            <a:r>
              <a:rPr lang="en-US" sz="2400"/>
              <a:t>17,000 cases; 8,600 deaths</a:t>
            </a:r>
          </a:p>
          <a:p>
            <a:r>
              <a:rPr lang="en-US" sz="2400"/>
              <a:t>Very few cases in neighborhoods served by Altona's filtered water supply</a:t>
            </a:r>
          </a:p>
          <a:p>
            <a:r>
              <a:rPr lang="en-US" sz="2400"/>
              <a:t>Hamburg's sewers were upstream from Altona's intake!</a:t>
            </a:r>
          </a:p>
        </p:txBody>
      </p:sp>
      <p:sp>
        <p:nvSpPr>
          <p:cNvPr id="94213" name="Rectangle 5"/>
          <p:cNvSpPr>
            <a:spLocks noChangeArrowheads="1"/>
          </p:cNvSpPr>
          <p:nvPr/>
        </p:nvSpPr>
        <p:spPr bwMode="auto">
          <a:xfrm>
            <a:off x="595313" y="1676400"/>
            <a:ext cx="8548687" cy="4410075"/>
          </a:xfrm>
          <a:prstGeom prst="rect">
            <a:avLst/>
          </a:prstGeom>
          <a:noFill/>
          <a:ln w="9525">
            <a:noFill/>
            <a:miter lim="800000"/>
            <a:headEnd/>
            <a:tailEnd/>
          </a:ln>
        </p:spPr>
        <p:txBody>
          <a:bodyPr/>
          <a:lstStyle/>
          <a:p>
            <a:endParaRPr lang="en-US"/>
          </a:p>
        </p:txBody>
      </p:sp>
      <p:sp>
        <p:nvSpPr>
          <p:cNvPr id="94214" name="Rectangle 6"/>
          <p:cNvSpPr>
            <a:spLocks noChangeArrowheads="1"/>
          </p:cNvSpPr>
          <p:nvPr/>
        </p:nvSpPr>
        <p:spPr bwMode="auto">
          <a:xfrm>
            <a:off x="1143000" y="2133600"/>
            <a:ext cx="1335088" cy="823913"/>
          </a:xfrm>
          <a:prstGeom prst="rect">
            <a:avLst/>
          </a:prstGeom>
          <a:noFill/>
          <a:ln w="9525">
            <a:noFill/>
            <a:miter lim="800000"/>
            <a:headEnd/>
            <a:tailEnd/>
          </a:ln>
        </p:spPr>
        <p:txBody>
          <a:bodyPr lIns="0" tIns="0" rIns="0" bIns="0">
            <a:spAutoFit/>
          </a:bodyPr>
          <a:lstStyle/>
          <a:p>
            <a:r>
              <a:rPr lang="en-US" sz="1800">
                <a:solidFill>
                  <a:schemeClr val="tx2"/>
                </a:solidFill>
              </a:rPr>
              <a:t>Altona's water intake and filter beds</a:t>
            </a:r>
            <a:endParaRPr lang="en-US" sz="2400">
              <a:solidFill>
                <a:schemeClr val="tx2"/>
              </a:solidFill>
            </a:endParaRPr>
          </a:p>
        </p:txBody>
      </p:sp>
      <p:sp>
        <p:nvSpPr>
          <p:cNvPr id="94215" name="Rectangle 7"/>
          <p:cNvSpPr>
            <a:spLocks noChangeArrowheads="1"/>
          </p:cNvSpPr>
          <p:nvPr/>
        </p:nvSpPr>
        <p:spPr bwMode="auto">
          <a:xfrm>
            <a:off x="4164013" y="2716213"/>
            <a:ext cx="2327275" cy="274637"/>
          </a:xfrm>
          <a:prstGeom prst="rect">
            <a:avLst/>
          </a:prstGeom>
          <a:noFill/>
          <a:ln w="9525">
            <a:noFill/>
            <a:miter lim="800000"/>
            <a:headEnd/>
            <a:tailEnd/>
          </a:ln>
        </p:spPr>
        <p:txBody>
          <a:bodyPr wrap="none" lIns="0" tIns="0" rIns="0" bIns="0">
            <a:spAutoFit/>
          </a:bodyPr>
          <a:lstStyle/>
          <a:p>
            <a:r>
              <a:rPr lang="en-US" sz="1800">
                <a:solidFill>
                  <a:schemeClr val="tx2"/>
                </a:solidFill>
              </a:rPr>
              <a:t>Hamburg's sewer outfalls</a:t>
            </a:r>
            <a:endParaRPr lang="en-US" sz="2400">
              <a:solidFill>
                <a:schemeClr val="tx2"/>
              </a:solidFill>
            </a:endParaRPr>
          </a:p>
        </p:txBody>
      </p:sp>
      <p:sp>
        <p:nvSpPr>
          <p:cNvPr id="94216" name="Rectangle 8"/>
          <p:cNvSpPr>
            <a:spLocks noChangeArrowheads="1"/>
          </p:cNvSpPr>
          <p:nvPr/>
        </p:nvSpPr>
        <p:spPr bwMode="auto">
          <a:xfrm>
            <a:off x="4391025" y="2117725"/>
            <a:ext cx="1727200" cy="549275"/>
          </a:xfrm>
          <a:prstGeom prst="rect">
            <a:avLst/>
          </a:prstGeom>
          <a:noFill/>
          <a:ln w="9525">
            <a:noFill/>
            <a:miter lim="800000"/>
            <a:headEnd/>
            <a:tailEnd/>
          </a:ln>
        </p:spPr>
        <p:txBody>
          <a:bodyPr wrap="none" lIns="0" tIns="0" rIns="0" bIns="0">
            <a:spAutoFit/>
          </a:bodyPr>
          <a:lstStyle/>
          <a:p>
            <a:r>
              <a:rPr lang="en-US" sz="3600">
                <a:solidFill>
                  <a:schemeClr val="tx2"/>
                </a:solidFill>
              </a:rPr>
              <a:t>Hamburg</a:t>
            </a:r>
            <a:endParaRPr lang="en-US" sz="2400">
              <a:solidFill>
                <a:schemeClr val="tx2"/>
              </a:solidFill>
            </a:endParaRPr>
          </a:p>
        </p:txBody>
      </p:sp>
      <p:sp>
        <p:nvSpPr>
          <p:cNvPr id="94217" name="Rectangle 9"/>
          <p:cNvSpPr>
            <a:spLocks noChangeArrowheads="1"/>
          </p:cNvSpPr>
          <p:nvPr/>
        </p:nvSpPr>
        <p:spPr bwMode="auto">
          <a:xfrm>
            <a:off x="2947988" y="2379663"/>
            <a:ext cx="828675"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sp>
        <p:nvSpPr>
          <p:cNvPr id="94218" name="Oval 10"/>
          <p:cNvSpPr>
            <a:spLocks noChangeArrowheads="1"/>
          </p:cNvSpPr>
          <p:nvPr/>
        </p:nvSpPr>
        <p:spPr bwMode="auto">
          <a:xfrm>
            <a:off x="3878263" y="3187700"/>
            <a:ext cx="134937" cy="130175"/>
          </a:xfrm>
          <a:prstGeom prst="ellipse">
            <a:avLst/>
          </a:prstGeom>
          <a:solidFill>
            <a:schemeClr val="accent1"/>
          </a:solidFill>
          <a:ln w="9525">
            <a:noFill/>
            <a:round/>
            <a:headEnd/>
            <a:tailEnd/>
          </a:ln>
        </p:spPr>
        <p:txBody>
          <a:bodyPr/>
          <a:lstStyle/>
          <a:p>
            <a:endParaRPr lang="en-US"/>
          </a:p>
        </p:txBody>
      </p:sp>
      <p:sp>
        <p:nvSpPr>
          <p:cNvPr id="94219" name="Oval 11"/>
          <p:cNvSpPr>
            <a:spLocks noChangeArrowheads="1"/>
          </p:cNvSpPr>
          <p:nvPr/>
        </p:nvSpPr>
        <p:spPr bwMode="auto">
          <a:xfrm>
            <a:off x="3598863" y="3200400"/>
            <a:ext cx="134937" cy="130175"/>
          </a:xfrm>
          <a:prstGeom prst="ellipse">
            <a:avLst/>
          </a:prstGeom>
          <a:solidFill>
            <a:schemeClr val="accent1"/>
          </a:solidFill>
          <a:ln w="9525">
            <a:noFill/>
            <a:round/>
            <a:headEnd/>
            <a:tailEnd/>
          </a:ln>
        </p:spPr>
        <p:txBody>
          <a:bodyPr/>
          <a:lstStyle/>
          <a:p>
            <a:endParaRPr lang="en-US"/>
          </a:p>
        </p:txBody>
      </p:sp>
      <p:sp>
        <p:nvSpPr>
          <p:cNvPr id="94220" name="Oval 12"/>
          <p:cNvSpPr>
            <a:spLocks noChangeArrowheads="1"/>
          </p:cNvSpPr>
          <p:nvPr/>
        </p:nvSpPr>
        <p:spPr bwMode="auto">
          <a:xfrm>
            <a:off x="4284663" y="3200400"/>
            <a:ext cx="134937" cy="130175"/>
          </a:xfrm>
          <a:prstGeom prst="ellipse">
            <a:avLst/>
          </a:prstGeom>
          <a:solidFill>
            <a:schemeClr val="accent1"/>
          </a:solidFill>
          <a:ln w="9525">
            <a:noFill/>
            <a:round/>
            <a:headEnd/>
            <a:tailEnd/>
          </a:ln>
        </p:spPr>
        <p:txBody>
          <a:bodyPr/>
          <a:lstStyle/>
          <a:p>
            <a:endParaRPr lang="en-US"/>
          </a:p>
        </p:txBody>
      </p:sp>
      <p:sp>
        <p:nvSpPr>
          <p:cNvPr id="94221" name="Oval 13"/>
          <p:cNvSpPr>
            <a:spLocks noChangeArrowheads="1"/>
          </p:cNvSpPr>
          <p:nvPr/>
        </p:nvSpPr>
        <p:spPr bwMode="auto">
          <a:xfrm>
            <a:off x="8763000" y="4419600"/>
            <a:ext cx="152400" cy="155575"/>
          </a:xfrm>
          <a:prstGeom prst="ellipse">
            <a:avLst/>
          </a:prstGeom>
          <a:solidFill>
            <a:schemeClr val="accent2"/>
          </a:solidFill>
          <a:ln w="9525">
            <a:noFill/>
            <a:round/>
            <a:headEnd/>
            <a:tailEnd/>
          </a:ln>
        </p:spPr>
        <p:txBody>
          <a:bodyPr/>
          <a:lstStyle/>
          <a:p>
            <a:endParaRPr lang="en-US"/>
          </a:p>
        </p:txBody>
      </p:sp>
      <p:sp>
        <p:nvSpPr>
          <p:cNvPr id="94222" name="Rectangle 14"/>
          <p:cNvSpPr>
            <a:spLocks noChangeArrowheads="1"/>
          </p:cNvSpPr>
          <p:nvPr/>
        </p:nvSpPr>
        <p:spPr bwMode="auto">
          <a:xfrm>
            <a:off x="5408613" y="3376613"/>
            <a:ext cx="1309687" cy="365125"/>
          </a:xfrm>
          <a:prstGeom prst="rect">
            <a:avLst/>
          </a:prstGeom>
          <a:noFill/>
          <a:ln w="9525">
            <a:noFill/>
            <a:miter lim="800000"/>
            <a:headEnd/>
            <a:tailEnd/>
          </a:ln>
        </p:spPr>
        <p:txBody>
          <a:bodyPr wrap="none" lIns="0" tIns="0" rIns="0" bIns="0">
            <a:spAutoFit/>
          </a:bodyPr>
          <a:lstStyle/>
          <a:p>
            <a:r>
              <a:rPr lang="en-US" sz="2400">
                <a:solidFill>
                  <a:schemeClr val="tx2"/>
                </a:solidFill>
              </a:rPr>
              <a:t>Elbe River</a:t>
            </a:r>
          </a:p>
        </p:txBody>
      </p:sp>
      <p:sp>
        <p:nvSpPr>
          <p:cNvPr id="94223" name="Line 15"/>
          <p:cNvSpPr>
            <a:spLocks noChangeShapeType="1"/>
          </p:cNvSpPr>
          <p:nvPr/>
        </p:nvSpPr>
        <p:spPr bwMode="auto">
          <a:xfrm flipH="1">
            <a:off x="3733800" y="2895600"/>
            <a:ext cx="3810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4" name="Line 16"/>
          <p:cNvSpPr>
            <a:spLocks noChangeShapeType="1"/>
          </p:cNvSpPr>
          <p:nvPr/>
        </p:nvSpPr>
        <p:spPr bwMode="auto">
          <a:xfrm flipH="1">
            <a:off x="3962400" y="2895600"/>
            <a:ext cx="1524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5" name="Line 17"/>
          <p:cNvSpPr>
            <a:spLocks noChangeShapeType="1"/>
          </p:cNvSpPr>
          <p:nvPr/>
        </p:nvSpPr>
        <p:spPr bwMode="auto">
          <a:xfrm>
            <a:off x="4114800" y="2895600"/>
            <a:ext cx="2286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6" name="Rectangle 18"/>
          <p:cNvSpPr>
            <a:spLocks noChangeArrowheads="1"/>
          </p:cNvSpPr>
          <p:nvPr/>
        </p:nvSpPr>
        <p:spPr bwMode="auto">
          <a:xfrm>
            <a:off x="6705600" y="3124200"/>
            <a:ext cx="2174875" cy="274638"/>
          </a:xfrm>
          <a:prstGeom prst="rect">
            <a:avLst/>
          </a:prstGeom>
          <a:noFill/>
          <a:ln w="9525">
            <a:noFill/>
            <a:miter lim="800000"/>
            <a:headEnd/>
            <a:tailEnd/>
          </a:ln>
        </p:spPr>
        <p:txBody>
          <a:bodyPr wrap="none" lIns="0" tIns="0" rIns="0" bIns="0">
            <a:spAutoFit/>
          </a:bodyPr>
          <a:lstStyle/>
          <a:p>
            <a:r>
              <a:rPr lang="en-US" sz="1800">
                <a:solidFill>
                  <a:schemeClr val="tx2"/>
                </a:solidFill>
              </a:rPr>
              <a:t>Hamburg's water intake</a:t>
            </a:r>
            <a:endParaRPr lang="en-US" sz="2400">
              <a:solidFill>
                <a:schemeClr val="tx2"/>
              </a:solidFill>
            </a:endParaRPr>
          </a:p>
        </p:txBody>
      </p:sp>
      <p:sp>
        <p:nvSpPr>
          <p:cNvPr id="94227" name="Line 19"/>
          <p:cNvSpPr>
            <a:spLocks noChangeShapeType="1"/>
          </p:cNvSpPr>
          <p:nvPr/>
        </p:nvSpPr>
        <p:spPr bwMode="auto">
          <a:xfrm>
            <a:off x="7924800" y="3429000"/>
            <a:ext cx="838200" cy="990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8" name="Line 20"/>
          <p:cNvSpPr>
            <a:spLocks noChangeShapeType="1"/>
          </p:cNvSpPr>
          <p:nvPr/>
        </p:nvSpPr>
        <p:spPr bwMode="auto">
          <a:xfrm flipH="1">
            <a:off x="304800" y="2590800"/>
            <a:ext cx="762000" cy="609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9" name="Freeform 21"/>
          <p:cNvSpPr>
            <a:spLocks/>
          </p:cNvSpPr>
          <p:nvPr/>
        </p:nvSpPr>
        <p:spPr bwMode="auto">
          <a:xfrm>
            <a:off x="609600" y="3302000"/>
            <a:ext cx="8458200" cy="2135188"/>
          </a:xfrm>
          <a:custGeom>
            <a:avLst/>
            <a:gdLst/>
            <a:ahLst/>
            <a:cxnLst>
              <a:cxn ang="0">
                <a:pos x="5328" y="1345"/>
              </a:cxn>
              <a:cxn ang="0">
                <a:pos x="4992" y="834"/>
              </a:cxn>
              <a:cxn ang="0">
                <a:pos x="3651" y="326"/>
              </a:cxn>
              <a:cxn ang="0">
                <a:pos x="3101" y="318"/>
              </a:cxn>
              <a:cxn ang="0">
                <a:pos x="2328" y="29"/>
              </a:cxn>
              <a:cxn ang="0">
                <a:pos x="1433" y="144"/>
              </a:cxn>
              <a:cxn ang="0">
                <a:pos x="0" y="114"/>
              </a:cxn>
            </a:cxnLst>
            <a:rect l="0" t="0" r="r" b="b"/>
            <a:pathLst>
              <a:path w="5328" h="1345">
                <a:moveTo>
                  <a:pt x="5328" y="1345"/>
                </a:moveTo>
                <a:cubicBezTo>
                  <a:pt x="5271" y="1260"/>
                  <a:pt x="5271" y="1004"/>
                  <a:pt x="4992" y="834"/>
                </a:cubicBezTo>
                <a:cubicBezTo>
                  <a:pt x="4713" y="664"/>
                  <a:pt x="3966" y="412"/>
                  <a:pt x="3651" y="326"/>
                </a:cubicBezTo>
                <a:cubicBezTo>
                  <a:pt x="3336" y="240"/>
                  <a:pt x="3321" y="367"/>
                  <a:pt x="3101" y="318"/>
                </a:cubicBezTo>
                <a:cubicBezTo>
                  <a:pt x="2881" y="269"/>
                  <a:pt x="2606" y="58"/>
                  <a:pt x="2328" y="29"/>
                </a:cubicBezTo>
                <a:cubicBezTo>
                  <a:pt x="2050" y="0"/>
                  <a:pt x="1821" y="130"/>
                  <a:pt x="1433" y="144"/>
                </a:cubicBezTo>
                <a:cubicBezTo>
                  <a:pt x="1045" y="158"/>
                  <a:pt x="299" y="120"/>
                  <a:pt x="0" y="114"/>
                </a:cubicBezTo>
              </a:path>
            </a:pathLst>
          </a:custGeom>
          <a:noFill/>
          <a:ln w="127000" cap="flat" cmpd="sng">
            <a:solidFill>
              <a:schemeClr val="hlink"/>
            </a:solidFill>
            <a:prstDash val="solid"/>
            <a:round/>
            <a:headEnd type="none" w="sm" len="sm"/>
            <a:tailEnd type="triangle" w="sm" len="sm"/>
          </a:ln>
          <a:effectLst/>
        </p:spPr>
        <p:txBody>
          <a:bodyPr wrap="none" anchor="ctr"/>
          <a:lstStyle/>
          <a:p>
            <a:endParaRPr lang="en-US"/>
          </a:p>
        </p:txBody>
      </p:sp>
      <p:sp>
        <p:nvSpPr>
          <p:cNvPr id="94230" name="Oval 22"/>
          <p:cNvSpPr>
            <a:spLocks noChangeArrowheads="1"/>
          </p:cNvSpPr>
          <p:nvPr/>
        </p:nvSpPr>
        <p:spPr bwMode="auto">
          <a:xfrm>
            <a:off x="228600" y="3273425"/>
            <a:ext cx="152400" cy="155575"/>
          </a:xfrm>
          <a:prstGeom prst="ellipse">
            <a:avLst/>
          </a:prstGeom>
          <a:solidFill>
            <a:schemeClr val="accent2"/>
          </a:solidFill>
          <a:ln w="9525">
            <a:noFill/>
            <a:round/>
            <a:headEnd/>
            <a:tailEnd/>
          </a:ln>
        </p:spPr>
        <p:txBody>
          <a:bodyPr/>
          <a:lstStyle/>
          <a:p>
            <a:endParaRPr lang="en-US"/>
          </a:p>
        </p:txBody>
      </p:sp>
      <p:sp>
        <p:nvSpPr>
          <p:cNvPr id="94231" name="Freeform 23"/>
          <p:cNvSpPr>
            <a:spLocks/>
          </p:cNvSpPr>
          <p:nvPr/>
        </p:nvSpPr>
        <p:spPr bwMode="auto">
          <a:xfrm>
            <a:off x="1876425" y="1682750"/>
            <a:ext cx="2132013" cy="1797050"/>
          </a:xfrm>
          <a:custGeom>
            <a:avLst/>
            <a:gdLst/>
            <a:ahLst/>
            <a:cxnLst>
              <a:cxn ang="0">
                <a:pos x="318" y="3066"/>
              </a:cxn>
              <a:cxn ang="0">
                <a:pos x="639" y="2761"/>
              </a:cxn>
              <a:cxn ang="0">
                <a:pos x="900" y="2370"/>
              </a:cxn>
              <a:cxn ang="0">
                <a:pos x="1160" y="1979"/>
              </a:cxn>
              <a:cxn ang="0">
                <a:pos x="1291" y="1457"/>
              </a:cxn>
              <a:cxn ang="0">
                <a:pos x="1682" y="1065"/>
              </a:cxn>
              <a:cxn ang="0">
                <a:pos x="1943" y="413"/>
              </a:cxn>
              <a:cxn ang="0">
                <a:pos x="1813" y="283"/>
              </a:cxn>
              <a:cxn ang="0">
                <a:pos x="1943" y="22"/>
              </a:cxn>
              <a:cxn ang="0">
                <a:pos x="2204" y="152"/>
              </a:cxn>
              <a:cxn ang="0">
                <a:pos x="2726" y="413"/>
              </a:cxn>
              <a:cxn ang="0">
                <a:pos x="3187" y="664"/>
              </a:cxn>
              <a:cxn ang="0">
                <a:pos x="3461" y="1045"/>
              </a:cxn>
              <a:cxn ang="0">
                <a:pos x="3639" y="1302"/>
              </a:cxn>
              <a:cxn ang="0">
                <a:pos x="3568" y="1489"/>
              </a:cxn>
              <a:cxn ang="0">
                <a:pos x="3559" y="1701"/>
              </a:cxn>
              <a:cxn ang="0">
                <a:pos x="3355" y="2029"/>
              </a:cxn>
              <a:cxn ang="0">
                <a:pos x="3275" y="2286"/>
              </a:cxn>
              <a:cxn ang="0">
                <a:pos x="3080" y="2570"/>
              </a:cxn>
              <a:cxn ang="0">
                <a:pos x="3018" y="2685"/>
              </a:cxn>
              <a:cxn ang="0">
                <a:pos x="3018" y="2800"/>
              </a:cxn>
              <a:cxn ang="0">
                <a:pos x="2841" y="2871"/>
              </a:cxn>
              <a:cxn ang="0">
                <a:pos x="2274" y="3013"/>
              </a:cxn>
              <a:cxn ang="0">
                <a:pos x="318" y="3066"/>
              </a:cxn>
            </a:cxnLst>
            <a:rect l="0" t="0" r="r" b="b"/>
            <a:pathLst>
              <a:path w="3639" h="3066">
                <a:moveTo>
                  <a:pt x="318" y="3066"/>
                </a:moveTo>
                <a:cubicBezTo>
                  <a:pt x="0" y="3020"/>
                  <a:pt x="541" y="2878"/>
                  <a:pt x="639" y="2761"/>
                </a:cubicBezTo>
                <a:cubicBezTo>
                  <a:pt x="737" y="2645"/>
                  <a:pt x="813" y="2500"/>
                  <a:pt x="900" y="2370"/>
                </a:cubicBezTo>
                <a:cubicBezTo>
                  <a:pt x="987" y="2240"/>
                  <a:pt x="1095" y="2131"/>
                  <a:pt x="1160" y="1979"/>
                </a:cubicBezTo>
                <a:cubicBezTo>
                  <a:pt x="1226" y="1826"/>
                  <a:pt x="1204" y="1609"/>
                  <a:pt x="1291" y="1457"/>
                </a:cubicBezTo>
                <a:cubicBezTo>
                  <a:pt x="1378" y="1305"/>
                  <a:pt x="1574" y="1239"/>
                  <a:pt x="1682" y="1065"/>
                </a:cubicBezTo>
                <a:cubicBezTo>
                  <a:pt x="1791" y="891"/>
                  <a:pt x="1921" y="544"/>
                  <a:pt x="1943" y="413"/>
                </a:cubicBezTo>
                <a:cubicBezTo>
                  <a:pt x="1965" y="283"/>
                  <a:pt x="1813" y="348"/>
                  <a:pt x="1813" y="283"/>
                </a:cubicBezTo>
                <a:cubicBezTo>
                  <a:pt x="1813" y="217"/>
                  <a:pt x="1878" y="43"/>
                  <a:pt x="1943" y="22"/>
                </a:cubicBezTo>
                <a:cubicBezTo>
                  <a:pt x="2008" y="0"/>
                  <a:pt x="2074" y="87"/>
                  <a:pt x="2204" y="152"/>
                </a:cubicBezTo>
                <a:cubicBezTo>
                  <a:pt x="2335" y="217"/>
                  <a:pt x="2562" y="328"/>
                  <a:pt x="2726" y="413"/>
                </a:cubicBezTo>
                <a:cubicBezTo>
                  <a:pt x="2890" y="498"/>
                  <a:pt x="3065" y="559"/>
                  <a:pt x="3187" y="664"/>
                </a:cubicBezTo>
                <a:cubicBezTo>
                  <a:pt x="3309" y="769"/>
                  <a:pt x="3386" y="939"/>
                  <a:pt x="3461" y="1045"/>
                </a:cubicBezTo>
                <a:cubicBezTo>
                  <a:pt x="3536" y="1151"/>
                  <a:pt x="3621" y="1228"/>
                  <a:pt x="3639" y="1302"/>
                </a:cubicBezTo>
                <a:cubicBezTo>
                  <a:pt x="3568" y="1444"/>
                  <a:pt x="3581" y="1423"/>
                  <a:pt x="3568" y="1489"/>
                </a:cubicBezTo>
                <a:cubicBezTo>
                  <a:pt x="3555" y="1555"/>
                  <a:pt x="3594" y="1611"/>
                  <a:pt x="3559" y="1701"/>
                </a:cubicBezTo>
                <a:cubicBezTo>
                  <a:pt x="3524" y="1791"/>
                  <a:pt x="3402" y="1931"/>
                  <a:pt x="3355" y="2029"/>
                </a:cubicBezTo>
                <a:cubicBezTo>
                  <a:pt x="3308" y="2127"/>
                  <a:pt x="3321" y="2196"/>
                  <a:pt x="3275" y="2286"/>
                </a:cubicBezTo>
                <a:cubicBezTo>
                  <a:pt x="3229" y="2376"/>
                  <a:pt x="3123" y="2504"/>
                  <a:pt x="3080" y="2570"/>
                </a:cubicBezTo>
                <a:cubicBezTo>
                  <a:pt x="3037" y="2636"/>
                  <a:pt x="3028" y="2647"/>
                  <a:pt x="3018" y="2685"/>
                </a:cubicBezTo>
                <a:cubicBezTo>
                  <a:pt x="3008" y="2723"/>
                  <a:pt x="3047" y="2769"/>
                  <a:pt x="3018" y="2800"/>
                </a:cubicBezTo>
                <a:cubicBezTo>
                  <a:pt x="2989" y="2831"/>
                  <a:pt x="2965" y="2835"/>
                  <a:pt x="2841" y="2871"/>
                </a:cubicBezTo>
                <a:cubicBezTo>
                  <a:pt x="2708" y="2942"/>
                  <a:pt x="2694" y="2981"/>
                  <a:pt x="2274" y="3013"/>
                </a:cubicBezTo>
                <a:cubicBezTo>
                  <a:pt x="1854" y="3045"/>
                  <a:pt x="725" y="3055"/>
                  <a:pt x="318" y="3066"/>
                </a:cubicBezTo>
                <a:close/>
              </a:path>
            </a:pathLst>
          </a:custGeom>
          <a:noFill/>
          <a:ln w="38100" cap="flat" cmpd="sng">
            <a:solidFill>
              <a:schemeClr val="tx2"/>
            </a:solidFill>
            <a:prstDash val="solid"/>
            <a:round/>
            <a:headEnd type="none" w="sm" len="sm"/>
            <a:tailEnd type="none" w="sm" len="sm"/>
          </a:ln>
          <a:effectLst/>
        </p:spPr>
        <p:txBody>
          <a:bodyPr wrap="none" anchor="ctr"/>
          <a:lstStyle/>
          <a:p>
            <a:endParaRPr lang="en-US"/>
          </a:p>
        </p:txBody>
      </p:sp>
      <p:sp>
        <p:nvSpPr>
          <p:cNvPr id="24" name="5-Point Star 2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effectLst/>
        </p:spPr>
        <p:txBody>
          <a:bodyPr/>
          <a:lstStyle/>
          <a:p>
            <a:r>
              <a:rPr lang="en-US" sz="4000" dirty="0" err="1"/>
              <a:t>Altona</a:t>
            </a:r>
            <a:r>
              <a:rPr lang="en-US" sz="4000" dirty="0"/>
              <a:t> vs. Hamburg: Cholera Cases</a:t>
            </a:r>
          </a:p>
        </p:txBody>
      </p:sp>
      <p:sp>
        <p:nvSpPr>
          <p:cNvPr id="95235" name="Rectangle 3"/>
          <p:cNvSpPr>
            <a:spLocks noChangeArrowheads="1"/>
          </p:cNvSpPr>
          <p:nvPr/>
        </p:nvSpPr>
        <p:spPr bwMode="auto">
          <a:xfrm>
            <a:off x="7285038" y="4295775"/>
            <a:ext cx="1152525" cy="365125"/>
          </a:xfrm>
          <a:prstGeom prst="rect">
            <a:avLst/>
          </a:prstGeom>
          <a:noFill/>
          <a:ln w="9525">
            <a:noFill/>
            <a:miter lim="800000"/>
            <a:headEnd/>
            <a:tailEnd/>
          </a:ln>
        </p:spPr>
        <p:txBody>
          <a:bodyPr wrap="none" lIns="0" tIns="0" rIns="0" bIns="0">
            <a:spAutoFit/>
          </a:bodyPr>
          <a:lstStyle/>
          <a:p>
            <a:r>
              <a:rPr lang="en-US" sz="2400">
                <a:solidFill>
                  <a:schemeClr val="tx2"/>
                </a:solidFill>
              </a:rPr>
              <a:t>Hamburg</a:t>
            </a:r>
          </a:p>
        </p:txBody>
      </p:sp>
      <p:sp>
        <p:nvSpPr>
          <p:cNvPr id="95236" name="Rectangle 4"/>
          <p:cNvSpPr>
            <a:spLocks noChangeArrowheads="1"/>
          </p:cNvSpPr>
          <p:nvPr/>
        </p:nvSpPr>
        <p:spPr bwMode="auto">
          <a:xfrm>
            <a:off x="3656013" y="3486150"/>
            <a:ext cx="830262"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pic>
        <p:nvPicPr>
          <p:cNvPr id="95237" name="Picture 5"/>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633788" y="1831975"/>
            <a:ext cx="3338512" cy="5110163"/>
          </a:xfrm>
          <a:prstGeom prst="rect">
            <a:avLst/>
          </a:prstGeom>
          <a:noFill/>
        </p:spPr>
      </p:pic>
      <p:sp>
        <p:nvSpPr>
          <p:cNvPr id="95238" name="Freeform 6"/>
          <p:cNvSpPr>
            <a:spLocks/>
          </p:cNvSpPr>
          <p:nvPr/>
        </p:nvSpPr>
        <p:spPr bwMode="auto">
          <a:xfrm>
            <a:off x="3198813" y="1814513"/>
            <a:ext cx="2973387" cy="5159375"/>
          </a:xfrm>
          <a:custGeom>
            <a:avLst/>
            <a:gdLst/>
            <a:ahLst/>
            <a:cxnLst>
              <a:cxn ang="0">
                <a:pos x="1166" y="0"/>
              </a:cxn>
              <a:cxn ang="0">
                <a:pos x="1361" y="151"/>
              </a:cxn>
              <a:cxn ang="0">
                <a:pos x="1629" y="551"/>
              </a:cxn>
              <a:cxn ang="0">
                <a:pos x="1873" y="903"/>
              </a:cxn>
              <a:cxn ang="0">
                <a:pos x="1776" y="1160"/>
              </a:cxn>
              <a:cxn ang="0">
                <a:pos x="1763" y="1450"/>
              </a:cxn>
              <a:cxn ang="0">
                <a:pos x="1483" y="1900"/>
              </a:cxn>
              <a:cxn ang="0">
                <a:pos x="1374" y="2253"/>
              </a:cxn>
              <a:cxn ang="0">
                <a:pos x="1106" y="2643"/>
              </a:cxn>
              <a:cxn ang="0">
                <a:pos x="1021" y="2800"/>
              </a:cxn>
              <a:cxn ang="0">
                <a:pos x="1021" y="2958"/>
              </a:cxn>
              <a:cxn ang="0">
                <a:pos x="778" y="3055"/>
              </a:cxn>
              <a:cxn ang="0">
                <a:pos x="0" y="3250"/>
              </a:cxn>
            </a:cxnLst>
            <a:rect l="0" t="0" r="r" b="b"/>
            <a:pathLst>
              <a:path w="1873" h="3250">
                <a:moveTo>
                  <a:pt x="1166" y="0"/>
                </a:moveTo>
                <a:cubicBezTo>
                  <a:pt x="1198" y="25"/>
                  <a:pt x="1284" y="59"/>
                  <a:pt x="1361" y="151"/>
                </a:cubicBezTo>
                <a:cubicBezTo>
                  <a:pt x="1438" y="243"/>
                  <a:pt x="1544" y="426"/>
                  <a:pt x="1629" y="551"/>
                </a:cubicBezTo>
                <a:cubicBezTo>
                  <a:pt x="1714" y="676"/>
                  <a:pt x="1848" y="802"/>
                  <a:pt x="1873" y="903"/>
                </a:cubicBezTo>
                <a:cubicBezTo>
                  <a:pt x="1776" y="1098"/>
                  <a:pt x="1793" y="1069"/>
                  <a:pt x="1776" y="1160"/>
                </a:cubicBezTo>
                <a:cubicBezTo>
                  <a:pt x="1758" y="1250"/>
                  <a:pt x="1811" y="1327"/>
                  <a:pt x="1763" y="1450"/>
                </a:cubicBezTo>
                <a:cubicBezTo>
                  <a:pt x="1715" y="1574"/>
                  <a:pt x="1548" y="1766"/>
                  <a:pt x="1483" y="1900"/>
                </a:cubicBezTo>
                <a:cubicBezTo>
                  <a:pt x="1419" y="2035"/>
                  <a:pt x="1437" y="2130"/>
                  <a:pt x="1374" y="2253"/>
                </a:cubicBezTo>
                <a:cubicBezTo>
                  <a:pt x="1311" y="2376"/>
                  <a:pt x="1165" y="2552"/>
                  <a:pt x="1106" y="2643"/>
                </a:cubicBezTo>
                <a:cubicBezTo>
                  <a:pt x="1047" y="2733"/>
                  <a:pt x="1035" y="2748"/>
                  <a:pt x="1021" y="2800"/>
                </a:cubicBezTo>
                <a:cubicBezTo>
                  <a:pt x="1007" y="2852"/>
                  <a:pt x="1061" y="2916"/>
                  <a:pt x="1021" y="2958"/>
                </a:cubicBezTo>
                <a:cubicBezTo>
                  <a:pt x="981" y="3001"/>
                  <a:pt x="948" y="3006"/>
                  <a:pt x="778" y="3055"/>
                </a:cubicBezTo>
                <a:cubicBezTo>
                  <a:pt x="596" y="3153"/>
                  <a:pt x="130" y="3218"/>
                  <a:pt x="0" y="3250"/>
                </a:cubicBezTo>
              </a:path>
            </a:pathLst>
          </a:custGeom>
          <a:noFill/>
          <a:ln w="38100" cap="flat" cmpd="sng">
            <a:solidFill>
              <a:schemeClr val="accent1"/>
            </a:solidFill>
            <a:prstDash val="solid"/>
            <a:round/>
            <a:headEnd type="none" w="sm" len="sm"/>
            <a:tailEnd type="none" w="sm" len="sm"/>
          </a:ln>
          <a:effectLst/>
        </p:spPr>
        <p:txBody>
          <a:bodyPr wrap="none" anchor="ctr"/>
          <a:lstStyle/>
          <a:p>
            <a:endParaRPr lang="en-US"/>
          </a:p>
        </p:txBody>
      </p:sp>
      <p:sp>
        <p:nvSpPr>
          <p:cNvPr id="95239" name="Oval 7"/>
          <p:cNvSpPr>
            <a:spLocks noChangeArrowheads="1"/>
          </p:cNvSpPr>
          <p:nvPr/>
        </p:nvSpPr>
        <p:spPr bwMode="auto">
          <a:xfrm>
            <a:off x="182563" y="2536825"/>
            <a:ext cx="127000" cy="127000"/>
          </a:xfrm>
          <a:prstGeom prst="ellips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0" name="Text Box 8"/>
          <p:cNvSpPr txBox="1">
            <a:spLocks noChangeArrowheads="1"/>
          </p:cNvSpPr>
          <p:nvPr/>
        </p:nvSpPr>
        <p:spPr bwMode="auto">
          <a:xfrm>
            <a:off x="400050" y="2386013"/>
            <a:ext cx="4010025" cy="396875"/>
          </a:xfrm>
          <a:prstGeom prst="rect">
            <a:avLst/>
          </a:prstGeom>
          <a:noFill/>
          <a:ln w="12700">
            <a:noFill/>
            <a:miter lim="800000"/>
            <a:headEnd type="none" w="lg" len="med"/>
            <a:tailEnd type="none" w="lg" len="med"/>
          </a:ln>
          <a:effectLst/>
        </p:spPr>
        <p:txBody>
          <a:bodyPr wrap="none">
            <a:spAutoFit/>
          </a:bodyPr>
          <a:lstStyle/>
          <a:p>
            <a:r>
              <a:rPr lang="en-US" sz="2000"/>
              <a:t>Cases in Altona acquired in Hamburg</a:t>
            </a:r>
          </a:p>
        </p:txBody>
      </p:sp>
      <p:sp>
        <p:nvSpPr>
          <p:cNvPr id="95241" name="Oval 9"/>
          <p:cNvSpPr>
            <a:spLocks noChangeArrowheads="1"/>
          </p:cNvSpPr>
          <p:nvPr/>
        </p:nvSpPr>
        <p:spPr bwMode="auto">
          <a:xfrm>
            <a:off x="168275" y="2133600"/>
            <a:ext cx="127000" cy="127000"/>
          </a:xfrm>
          <a:prstGeom prst="ellipse">
            <a:avLst/>
          </a:prstGeom>
          <a:solidFill>
            <a:schemeClr val="bg2"/>
          </a:solidFill>
          <a:ln w="12700">
            <a:solidFill>
              <a:schemeClr val="tx1"/>
            </a:solidFill>
            <a:round/>
            <a:headEnd type="none" w="lg" len="med"/>
            <a:tailEnd type="none" w="lg" len="med"/>
          </a:ln>
          <a:effectLst/>
        </p:spPr>
        <p:txBody>
          <a:bodyPr wrap="none" anchor="ctr">
            <a:spAutoFit/>
          </a:bodyPr>
          <a:lstStyle/>
          <a:p>
            <a:endParaRPr lang="en-US"/>
          </a:p>
        </p:txBody>
      </p:sp>
      <p:sp>
        <p:nvSpPr>
          <p:cNvPr id="95242" name="Text Box 10"/>
          <p:cNvSpPr txBox="1">
            <a:spLocks noChangeArrowheads="1"/>
          </p:cNvSpPr>
          <p:nvPr/>
        </p:nvSpPr>
        <p:spPr bwMode="auto">
          <a:xfrm>
            <a:off x="385763" y="1982788"/>
            <a:ext cx="1585912" cy="396875"/>
          </a:xfrm>
          <a:prstGeom prst="rect">
            <a:avLst/>
          </a:prstGeom>
          <a:noFill/>
          <a:ln w="12700">
            <a:noFill/>
            <a:miter lim="800000"/>
            <a:headEnd type="none" w="lg" len="med"/>
            <a:tailEnd type="none" w="lg" len="med"/>
          </a:ln>
          <a:effectLst/>
        </p:spPr>
        <p:txBody>
          <a:bodyPr wrap="none">
            <a:spAutoFit/>
          </a:bodyPr>
          <a:lstStyle/>
          <a:p>
            <a:r>
              <a:rPr lang="en-US" sz="2000"/>
              <a:t>Cholera cases</a:t>
            </a:r>
          </a:p>
        </p:txBody>
      </p:sp>
      <p:sp>
        <p:nvSpPr>
          <p:cNvPr id="95243" name="Freeform 11"/>
          <p:cNvSpPr>
            <a:spLocks/>
          </p:cNvSpPr>
          <p:nvPr/>
        </p:nvSpPr>
        <p:spPr bwMode="auto">
          <a:xfrm>
            <a:off x="5865813" y="2714625"/>
            <a:ext cx="309562" cy="254000"/>
          </a:xfrm>
          <a:custGeom>
            <a:avLst/>
            <a:gdLst/>
            <a:ahLst/>
            <a:cxnLst>
              <a:cxn ang="0">
                <a:pos x="0" y="45"/>
              </a:cxn>
              <a:cxn ang="0">
                <a:pos x="151" y="0"/>
              </a:cxn>
              <a:cxn ang="0">
                <a:pos x="195" y="80"/>
              </a:cxn>
              <a:cxn ang="0">
                <a:pos x="98" y="160"/>
              </a:cxn>
              <a:cxn ang="0">
                <a:pos x="0" y="45"/>
              </a:cxn>
            </a:cxnLst>
            <a:rect l="0" t="0" r="r" b="b"/>
            <a:pathLst>
              <a:path w="195" h="160">
                <a:moveTo>
                  <a:pt x="0" y="45"/>
                </a:moveTo>
                <a:lnTo>
                  <a:pt x="151" y="0"/>
                </a:lnTo>
                <a:lnTo>
                  <a:pt x="195" y="80"/>
                </a:lnTo>
                <a:lnTo>
                  <a:pt x="98" y="160"/>
                </a:lnTo>
                <a:lnTo>
                  <a:pt x="0" y="45"/>
                </a:lnTo>
                <a:close/>
              </a:path>
            </a:pathLst>
          </a:custGeom>
          <a:solidFill>
            <a:schemeClr val="hlink"/>
          </a:solidFill>
          <a:ln w="12700" cap="flat" cmpd="sng">
            <a:solidFill>
              <a:schemeClr val="tx1"/>
            </a:solidFill>
            <a:prstDash val="solid"/>
            <a:round/>
            <a:headEnd type="none" w="lg" len="med"/>
            <a:tailEnd type="none" w="lg" len="med"/>
          </a:ln>
          <a:effectLst/>
        </p:spPr>
        <p:txBody>
          <a:bodyPr wrap="none" anchor="ctr">
            <a:spAutoFit/>
          </a:bodyPr>
          <a:lstStyle/>
          <a:p>
            <a:endParaRPr lang="en-US"/>
          </a:p>
        </p:txBody>
      </p:sp>
      <p:sp>
        <p:nvSpPr>
          <p:cNvPr id="95244" name="Rectangle 12"/>
          <p:cNvSpPr>
            <a:spLocks noChangeArrowheads="1"/>
          </p:cNvSpPr>
          <p:nvPr/>
        </p:nvSpPr>
        <p:spPr bwMode="auto">
          <a:xfrm>
            <a:off x="171450" y="2968625"/>
            <a:ext cx="127000" cy="127000"/>
          </a:xfrm>
          <a:prstGeom prst="rect">
            <a:avLst/>
          </a:prstGeom>
          <a:solidFill>
            <a:schemeClr val="hlink"/>
          </a:solidFill>
          <a:ln w="12700">
            <a:solidFill>
              <a:schemeClr val="tx1"/>
            </a:solidFill>
            <a:miter lim="800000"/>
            <a:headEnd type="none" w="lg" len="med"/>
            <a:tailEnd type="none" w="lg" len="med"/>
          </a:ln>
          <a:effectLst/>
        </p:spPr>
        <p:txBody>
          <a:bodyPr wrap="none" anchor="ctr">
            <a:spAutoFit/>
          </a:bodyPr>
          <a:lstStyle/>
          <a:p>
            <a:endParaRPr lang="en-US"/>
          </a:p>
        </p:txBody>
      </p:sp>
      <p:sp>
        <p:nvSpPr>
          <p:cNvPr id="95245" name="Text Box 13"/>
          <p:cNvSpPr txBox="1">
            <a:spLocks noChangeArrowheads="1"/>
          </p:cNvSpPr>
          <p:nvPr/>
        </p:nvSpPr>
        <p:spPr bwMode="auto">
          <a:xfrm>
            <a:off x="441325" y="2808288"/>
            <a:ext cx="3065463" cy="396875"/>
          </a:xfrm>
          <a:prstGeom prst="rect">
            <a:avLst/>
          </a:prstGeom>
          <a:noFill/>
          <a:ln w="12700">
            <a:noFill/>
            <a:miter lim="800000"/>
            <a:headEnd type="none" w="lg" len="med"/>
            <a:tailEnd type="none" w="lg" len="med"/>
          </a:ln>
          <a:effectLst/>
        </p:spPr>
        <p:txBody>
          <a:bodyPr wrap="none">
            <a:spAutoFit/>
          </a:bodyPr>
          <a:lstStyle/>
          <a:p>
            <a:r>
              <a:rPr lang="en-US" sz="2000"/>
              <a:t>Received water from Altona</a:t>
            </a:r>
          </a:p>
        </p:txBody>
      </p:sp>
      <p:sp>
        <p:nvSpPr>
          <p:cNvPr id="95246" name="Text Box 14"/>
          <p:cNvSpPr txBox="1">
            <a:spLocks noChangeArrowheads="1"/>
          </p:cNvSpPr>
          <p:nvPr/>
        </p:nvSpPr>
        <p:spPr bwMode="auto">
          <a:xfrm>
            <a:off x="254000" y="4029075"/>
            <a:ext cx="3636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Cholera was waterborne</a:t>
            </a:r>
          </a:p>
        </p:txBody>
      </p:sp>
      <p:sp>
        <p:nvSpPr>
          <p:cNvPr id="95247" name="Text Box 15"/>
          <p:cNvSpPr txBox="1">
            <a:spLocks noChangeArrowheads="1"/>
          </p:cNvSpPr>
          <p:nvPr/>
        </p:nvSpPr>
        <p:spPr bwMode="auto">
          <a:xfrm>
            <a:off x="254000" y="4776788"/>
            <a:ext cx="3573463" cy="1373187"/>
          </a:xfrm>
          <a:prstGeom prst="rect">
            <a:avLst/>
          </a:prstGeom>
          <a:noFill/>
          <a:ln w="12700">
            <a:noFill/>
            <a:miter lim="800000"/>
            <a:headEnd type="none" w="lg" len="med"/>
            <a:tailEnd type="none" w="lg" len="med"/>
          </a:ln>
          <a:effectLst/>
        </p:spPr>
        <p:txBody>
          <a:bodyPr>
            <a:spAutoFit/>
          </a:bodyPr>
          <a:lstStyle/>
          <a:p>
            <a:r>
              <a:rPr lang="en-US">
                <a:solidFill>
                  <a:schemeClr val="folHlink"/>
                </a:solidFill>
              </a:rPr>
              <a:t>Slow sand filtration may have protected Altona</a:t>
            </a:r>
          </a:p>
        </p:txBody>
      </p:sp>
      <p:sp>
        <p:nvSpPr>
          <p:cNvPr id="95248" name="Line 16"/>
          <p:cNvSpPr>
            <a:spLocks noChangeShapeType="1"/>
          </p:cNvSpPr>
          <p:nvPr/>
        </p:nvSpPr>
        <p:spPr bwMode="auto">
          <a:xfrm>
            <a:off x="387350" y="4502150"/>
            <a:ext cx="3478213"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9" name="Line 17"/>
          <p:cNvSpPr>
            <a:spLocks noChangeShapeType="1"/>
          </p:cNvSpPr>
          <p:nvPr/>
        </p:nvSpPr>
        <p:spPr bwMode="auto">
          <a:xfrm>
            <a:off x="373063" y="5221288"/>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0" name="Line 18"/>
          <p:cNvSpPr>
            <a:spLocks noChangeShapeType="1"/>
          </p:cNvSpPr>
          <p:nvPr/>
        </p:nvSpPr>
        <p:spPr bwMode="auto">
          <a:xfrm>
            <a:off x="344488" y="56197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1" name="Line 19"/>
          <p:cNvSpPr>
            <a:spLocks noChangeShapeType="1"/>
          </p:cNvSpPr>
          <p:nvPr/>
        </p:nvSpPr>
        <p:spPr bwMode="auto">
          <a:xfrm>
            <a:off x="315913" y="60896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2" name="Text Box 20"/>
          <p:cNvSpPr txBox="1">
            <a:spLocks noChangeArrowheads="1"/>
          </p:cNvSpPr>
          <p:nvPr/>
        </p:nvSpPr>
        <p:spPr bwMode="auto">
          <a:xfrm>
            <a:off x="304800" y="3457575"/>
            <a:ext cx="2195513" cy="579438"/>
          </a:xfrm>
          <a:prstGeom prst="rect">
            <a:avLst/>
          </a:prstGeom>
          <a:noFill/>
          <a:ln w="12700">
            <a:noFill/>
            <a:miter lim="800000"/>
            <a:headEnd type="none" w="lg" len="med"/>
            <a:tailEnd type="none" w="lg" len="med"/>
          </a:ln>
          <a:effectLst/>
        </p:spPr>
        <p:txBody>
          <a:bodyPr wrap="none">
            <a:spAutoFit/>
          </a:bodyPr>
          <a:lstStyle/>
          <a:p>
            <a:r>
              <a:rPr lang="en-US" sz="3200" u="sng"/>
              <a:t>Conclusions</a:t>
            </a:r>
          </a:p>
        </p:txBody>
      </p:sp>
      <p:sp>
        <p:nvSpPr>
          <p:cNvPr id="21" name="5-Point Star 20"/>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52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5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46" grpId="0"/>
      <p:bldP spid="9524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C03A328-458C-4AF4-AF33-095967E0D760}"/>
              </a:ext>
            </a:extLst>
          </p:cNvPr>
          <p:cNvGrpSpPr/>
          <p:nvPr/>
        </p:nvGrpSpPr>
        <p:grpSpPr>
          <a:xfrm>
            <a:off x="-734696" y="1474076"/>
            <a:ext cx="9878696" cy="5383924"/>
            <a:chOff x="-734696" y="1474076"/>
            <a:chExt cx="9878696" cy="5383924"/>
          </a:xfrm>
        </p:grpSpPr>
        <p:pic>
          <p:nvPicPr>
            <p:cNvPr id="4" name="Picture 3"/>
            <p:cNvPicPr>
              <a:picLocks noChangeAspect="1"/>
            </p:cNvPicPr>
            <p:nvPr/>
          </p:nvPicPr>
          <p:blipFill>
            <a:blip r:embed="rId3"/>
            <a:stretch>
              <a:fillRect/>
            </a:stretch>
          </p:blipFill>
          <p:spPr>
            <a:xfrm>
              <a:off x="-734696" y="1474076"/>
              <a:ext cx="9878696" cy="5383924"/>
            </a:xfrm>
            <a:prstGeom prst="rect">
              <a:avLst/>
            </a:prstGeom>
          </p:spPr>
        </p:pic>
        <p:sp>
          <p:nvSpPr>
            <p:cNvPr id="9" name="Oval 8">
              <a:extLst>
                <a:ext uri="{FF2B5EF4-FFF2-40B4-BE49-F238E27FC236}">
                  <a16:creationId xmlns:a16="http://schemas.microsoft.com/office/drawing/2014/main" id="{2D98F8B6-A49C-43C8-95D0-4A02B388DB3A}"/>
                </a:ext>
              </a:extLst>
            </p:cNvPr>
            <p:cNvSpPr/>
            <p:nvPr/>
          </p:nvSpPr>
          <p:spPr>
            <a:xfrm>
              <a:off x="3589506" y="4863830"/>
              <a:ext cx="1186775" cy="106031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r>
              <a:rPr lang="en-US" dirty="0"/>
              <a:t>Lake Titicaca in the Andes Mountains</a:t>
            </a:r>
          </a:p>
        </p:txBody>
      </p:sp>
      <p:grpSp>
        <p:nvGrpSpPr>
          <p:cNvPr id="12" name="Group 11">
            <a:extLst>
              <a:ext uri="{FF2B5EF4-FFF2-40B4-BE49-F238E27FC236}">
                <a16:creationId xmlns:a16="http://schemas.microsoft.com/office/drawing/2014/main" id="{F9E0BD8E-11EE-483D-BD1D-BD4A23D3D6AC}"/>
              </a:ext>
            </a:extLst>
          </p:cNvPr>
          <p:cNvGrpSpPr/>
          <p:nvPr/>
        </p:nvGrpSpPr>
        <p:grpSpPr>
          <a:xfrm>
            <a:off x="0" y="1474076"/>
            <a:ext cx="11782623" cy="5367084"/>
            <a:chOff x="5471" y="1474076"/>
            <a:chExt cx="11782623" cy="5367084"/>
          </a:xfrm>
        </p:grpSpPr>
        <p:pic>
          <p:nvPicPr>
            <p:cNvPr id="5" name="Picture 4"/>
            <p:cNvPicPr>
              <a:picLocks noChangeAspect="1"/>
            </p:cNvPicPr>
            <p:nvPr/>
          </p:nvPicPr>
          <p:blipFill>
            <a:blip r:embed="rId4"/>
            <a:stretch>
              <a:fillRect/>
            </a:stretch>
          </p:blipFill>
          <p:spPr>
            <a:xfrm>
              <a:off x="5471" y="1474076"/>
              <a:ext cx="11782623" cy="5367084"/>
            </a:xfrm>
            <a:prstGeom prst="rect">
              <a:avLst/>
            </a:prstGeom>
          </p:spPr>
        </p:pic>
        <p:sp>
          <p:nvSpPr>
            <p:cNvPr id="11" name="Oval 10">
              <a:extLst>
                <a:ext uri="{FF2B5EF4-FFF2-40B4-BE49-F238E27FC236}">
                  <a16:creationId xmlns:a16="http://schemas.microsoft.com/office/drawing/2014/main" id="{E77724D2-0E81-4041-A43D-FD8065F5BC57}"/>
                </a:ext>
              </a:extLst>
            </p:cNvPr>
            <p:cNvSpPr/>
            <p:nvPr/>
          </p:nvSpPr>
          <p:spPr>
            <a:xfrm>
              <a:off x="5540514" y="3002604"/>
              <a:ext cx="2280524" cy="238132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0CBD8AFA-B5A4-4BE3-B3A8-CCF64E2B5CBB}"/>
              </a:ext>
            </a:extLst>
          </p:cNvPr>
          <p:cNvGrpSpPr/>
          <p:nvPr/>
        </p:nvGrpSpPr>
        <p:grpSpPr>
          <a:xfrm>
            <a:off x="0" y="1474076"/>
            <a:ext cx="9488103" cy="5393096"/>
            <a:chOff x="-1" y="1461070"/>
            <a:chExt cx="9488103" cy="5393096"/>
          </a:xfrm>
        </p:grpSpPr>
        <p:pic>
          <p:nvPicPr>
            <p:cNvPr id="6" name="Picture 5"/>
            <p:cNvPicPr>
              <a:picLocks noChangeAspect="1"/>
            </p:cNvPicPr>
            <p:nvPr/>
          </p:nvPicPr>
          <p:blipFill>
            <a:blip r:embed="rId5"/>
            <a:stretch>
              <a:fillRect/>
            </a:stretch>
          </p:blipFill>
          <p:spPr>
            <a:xfrm>
              <a:off x="-1" y="1461070"/>
              <a:ext cx="9488103" cy="5393096"/>
            </a:xfrm>
            <a:prstGeom prst="rect">
              <a:avLst/>
            </a:prstGeom>
          </p:spPr>
        </p:pic>
        <p:sp>
          <p:nvSpPr>
            <p:cNvPr id="13" name="Oval 12">
              <a:extLst>
                <a:ext uri="{FF2B5EF4-FFF2-40B4-BE49-F238E27FC236}">
                  <a16:creationId xmlns:a16="http://schemas.microsoft.com/office/drawing/2014/main" id="{D8A5DFCF-495B-4792-8545-BF98306F1F1E}"/>
                </a:ext>
              </a:extLst>
            </p:cNvPr>
            <p:cNvSpPr/>
            <p:nvPr/>
          </p:nvSpPr>
          <p:spPr>
            <a:xfrm>
              <a:off x="4887549" y="2989598"/>
              <a:ext cx="1793227" cy="191697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E8C286F5-8835-441D-9FCE-EA6651F8EEC1}"/>
              </a:ext>
            </a:extLst>
          </p:cNvPr>
          <p:cNvGrpSpPr/>
          <p:nvPr/>
        </p:nvGrpSpPr>
        <p:grpSpPr>
          <a:xfrm>
            <a:off x="0" y="1474076"/>
            <a:ext cx="9144000" cy="5881535"/>
            <a:chOff x="5471" y="1478952"/>
            <a:chExt cx="9144000" cy="5881535"/>
          </a:xfrm>
        </p:grpSpPr>
        <p:pic>
          <p:nvPicPr>
            <p:cNvPr id="7" name="Picture 6"/>
            <p:cNvPicPr>
              <a:picLocks noChangeAspect="1"/>
            </p:cNvPicPr>
            <p:nvPr/>
          </p:nvPicPr>
          <p:blipFill>
            <a:blip r:embed="rId6"/>
            <a:stretch>
              <a:fillRect/>
            </a:stretch>
          </p:blipFill>
          <p:spPr>
            <a:xfrm>
              <a:off x="5471" y="1478952"/>
              <a:ext cx="9144000" cy="5881535"/>
            </a:xfrm>
            <a:prstGeom prst="rect">
              <a:avLst/>
            </a:prstGeom>
          </p:spPr>
        </p:pic>
        <p:sp>
          <p:nvSpPr>
            <p:cNvPr id="15" name="Oval 14">
              <a:extLst>
                <a:ext uri="{FF2B5EF4-FFF2-40B4-BE49-F238E27FC236}">
                  <a16:creationId xmlns:a16="http://schemas.microsoft.com/office/drawing/2014/main" id="{F0AFD5DD-ED44-43AF-8DEF-F1C60E47E1F9}"/>
                </a:ext>
              </a:extLst>
            </p:cNvPr>
            <p:cNvSpPr/>
            <p:nvPr/>
          </p:nvSpPr>
          <p:spPr>
            <a:xfrm>
              <a:off x="5292767" y="3646067"/>
              <a:ext cx="1611739" cy="164578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p:cNvPicPr>
            <a:picLocks noChangeAspect="1"/>
          </p:cNvPicPr>
          <p:nvPr/>
        </p:nvPicPr>
        <p:blipFill>
          <a:blip r:embed="rId7"/>
          <a:stretch>
            <a:fillRect/>
          </a:stretch>
        </p:blipFill>
        <p:spPr>
          <a:xfrm>
            <a:off x="0" y="1474076"/>
            <a:ext cx="9144000" cy="5786689"/>
          </a:xfrm>
          <a:prstGeom prst="rect">
            <a:avLst/>
          </a:prstGeom>
        </p:spPr>
      </p:pic>
    </p:spTree>
    <p:extLst>
      <p:ext uri="{BB962C8B-B14F-4D97-AF65-F5344CB8AC3E}">
        <p14:creationId xmlns:p14="http://schemas.microsoft.com/office/powerpoint/2010/main" val="28175270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2"/>
          <p:cNvSpPr>
            <a:spLocks noGrp="1" noChangeArrowheads="1"/>
          </p:cNvSpPr>
          <p:nvPr>
            <p:ph type="title"/>
          </p:nvPr>
        </p:nvSpPr>
        <p:spPr>
          <a:xfrm>
            <a:off x="539883" y="139426"/>
            <a:ext cx="6183313" cy="1143000"/>
          </a:xfrm>
          <a:effectLst/>
        </p:spPr>
        <p:txBody>
          <a:bodyPr/>
          <a:lstStyle/>
          <a:p>
            <a:r>
              <a:rPr lang="en-US" dirty="0"/>
              <a:t>Fecal-Oral Pathways:</a:t>
            </a:r>
            <a:br>
              <a:rPr lang="en-US" dirty="0"/>
            </a:br>
            <a:r>
              <a:rPr lang="en-US" dirty="0"/>
              <a:t>a stochastic process</a:t>
            </a:r>
          </a:p>
        </p:txBody>
      </p:sp>
      <p:sp>
        <p:nvSpPr>
          <p:cNvPr id="169987" name="Oval 3"/>
          <p:cNvSpPr>
            <a:spLocks noChangeArrowheads="1"/>
          </p:cNvSpPr>
          <p:nvPr/>
        </p:nvSpPr>
        <p:spPr bwMode="auto">
          <a:xfrm>
            <a:off x="271463" y="2855913"/>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Human excreta</a:t>
            </a:r>
          </a:p>
        </p:txBody>
      </p:sp>
      <p:sp>
        <p:nvSpPr>
          <p:cNvPr id="169988" name="Oval 4"/>
          <p:cNvSpPr>
            <a:spLocks noChangeArrowheads="1"/>
          </p:cNvSpPr>
          <p:nvPr/>
        </p:nvSpPr>
        <p:spPr bwMode="auto">
          <a:xfrm>
            <a:off x="252413" y="5524500"/>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Animal excreta</a:t>
            </a:r>
          </a:p>
        </p:txBody>
      </p:sp>
      <p:sp>
        <p:nvSpPr>
          <p:cNvPr id="169989" name="AutoShape 5"/>
          <p:cNvSpPr>
            <a:spLocks noChangeArrowheads="1"/>
          </p:cNvSpPr>
          <p:nvPr/>
        </p:nvSpPr>
        <p:spPr bwMode="auto">
          <a:xfrm>
            <a:off x="1900238" y="2976563"/>
            <a:ext cx="1912937"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Dry sanitation involving reuse</a:t>
            </a:r>
          </a:p>
        </p:txBody>
      </p:sp>
      <p:sp>
        <p:nvSpPr>
          <p:cNvPr id="169990" name="AutoShape 6"/>
          <p:cNvSpPr>
            <a:spLocks noChangeArrowheads="1"/>
          </p:cNvSpPr>
          <p:nvPr/>
        </p:nvSpPr>
        <p:spPr bwMode="auto">
          <a:xfrm>
            <a:off x="1944688" y="3919538"/>
            <a:ext cx="1693457" cy="781050"/>
          </a:xfrm>
          <a:prstGeom prst="roundRect">
            <a:avLst>
              <a:gd name="adj" fmla="val 16667"/>
            </a:avLst>
          </a:prstGeom>
          <a:noFill/>
          <a:ln w="28575">
            <a:solidFill>
              <a:schemeClr val="accent2"/>
            </a:solidFill>
            <a:round/>
            <a:headEnd type="none" w="lg" len="med"/>
            <a:tailEnd type="none" w="lg" len="med"/>
          </a:ln>
          <a:effectLst/>
        </p:spPr>
        <p:txBody>
          <a:bodyPr wrap="square" anchor="ctr">
            <a:spAutoFit/>
          </a:bodyPr>
          <a:lstStyle/>
          <a:p>
            <a:pPr algn="ctr"/>
            <a:r>
              <a:rPr lang="en-US" sz="2000"/>
              <a:t>Waterborne sewage</a:t>
            </a:r>
          </a:p>
        </p:txBody>
      </p:sp>
      <p:sp>
        <p:nvSpPr>
          <p:cNvPr id="169991" name="AutoShape 7"/>
          <p:cNvSpPr>
            <a:spLocks noChangeArrowheads="1"/>
          </p:cNvSpPr>
          <p:nvPr/>
        </p:nvSpPr>
        <p:spPr bwMode="auto">
          <a:xfrm>
            <a:off x="1983600" y="4852988"/>
            <a:ext cx="1827212"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Non recycling latrines</a:t>
            </a:r>
          </a:p>
        </p:txBody>
      </p:sp>
      <p:sp>
        <p:nvSpPr>
          <p:cNvPr id="169992" name="Rectangle 8"/>
          <p:cNvSpPr>
            <a:spLocks noChangeArrowheads="1"/>
          </p:cNvSpPr>
          <p:nvPr/>
        </p:nvSpPr>
        <p:spPr bwMode="auto">
          <a:xfrm>
            <a:off x="4367213" y="6053138"/>
            <a:ext cx="604837" cy="409575"/>
          </a:xfrm>
          <a:prstGeom prst="rect">
            <a:avLst/>
          </a:prstGeom>
          <a:noFill/>
          <a:ln w="28575">
            <a:solidFill>
              <a:schemeClr val="tx1"/>
            </a:solidFill>
            <a:miter lim="800000"/>
            <a:headEnd type="none" w="lg" len="med"/>
            <a:tailEnd type="none" w="lg" len="med"/>
          </a:ln>
          <a:effectLst/>
        </p:spPr>
        <p:txBody>
          <a:bodyPr wrap="none" anchor="ctr">
            <a:spAutoFit/>
          </a:bodyPr>
          <a:lstStyle/>
          <a:p>
            <a:pPr algn="ctr"/>
            <a:r>
              <a:rPr lang="en-US" sz="2000"/>
              <a:t>Soil</a:t>
            </a:r>
          </a:p>
        </p:txBody>
      </p:sp>
      <p:sp>
        <p:nvSpPr>
          <p:cNvPr id="169993" name="Rectangle 9"/>
          <p:cNvSpPr>
            <a:spLocks noChangeArrowheads="1"/>
          </p:cNvSpPr>
          <p:nvPr/>
        </p:nvSpPr>
        <p:spPr bwMode="auto">
          <a:xfrm>
            <a:off x="4175125" y="3414713"/>
            <a:ext cx="989013"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Surface water</a:t>
            </a:r>
          </a:p>
        </p:txBody>
      </p:sp>
      <p:sp>
        <p:nvSpPr>
          <p:cNvPr id="169994" name="Rectangle 10"/>
          <p:cNvSpPr>
            <a:spLocks noChangeArrowheads="1"/>
          </p:cNvSpPr>
          <p:nvPr/>
        </p:nvSpPr>
        <p:spPr bwMode="auto">
          <a:xfrm>
            <a:off x="4141788" y="4438650"/>
            <a:ext cx="1055687"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Ground water</a:t>
            </a:r>
          </a:p>
        </p:txBody>
      </p:sp>
      <p:sp>
        <p:nvSpPr>
          <p:cNvPr id="169995" name="AutoShape 11"/>
          <p:cNvSpPr>
            <a:spLocks noChangeArrowheads="1"/>
          </p:cNvSpPr>
          <p:nvPr/>
        </p:nvSpPr>
        <p:spPr bwMode="auto">
          <a:xfrm>
            <a:off x="7086600" y="5497513"/>
            <a:ext cx="982663" cy="561975"/>
          </a:xfrm>
          <a:prstGeom prst="hexagon">
            <a:avLst>
              <a:gd name="adj" fmla="val 43715"/>
              <a:gd name="vf" fmla="val 115470"/>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Food</a:t>
            </a:r>
          </a:p>
        </p:txBody>
      </p:sp>
      <p:sp>
        <p:nvSpPr>
          <p:cNvPr id="169996" name="AutoShape 12"/>
          <p:cNvSpPr>
            <a:spLocks noChangeArrowheads="1"/>
          </p:cNvSpPr>
          <p:nvPr/>
        </p:nvSpPr>
        <p:spPr bwMode="auto">
          <a:xfrm>
            <a:off x="6856412" y="2659678"/>
            <a:ext cx="1930749" cy="1043345"/>
          </a:xfrm>
          <a:prstGeom prst="hexagon">
            <a:avLst>
              <a:gd name="adj" fmla="val 39252"/>
              <a:gd name="vf" fmla="val 115470"/>
            </a:avLst>
          </a:prstGeom>
          <a:noFill/>
          <a:ln w="28575">
            <a:solidFill>
              <a:schemeClr val="hlink"/>
            </a:solidFill>
            <a:miter lim="800000"/>
            <a:headEnd type="none" w="lg" len="med"/>
            <a:tailEnd type="none" w="lg" len="med"/>
          </a:ln>
          <a:effectLst/>
        </p:spPr>
        <p:txBody>
          <a:bodyPr wrap="square" anchor="ctr">
            <a:spAutoFit/>
          </a:bodyPr>
          <a:lstStyle/>
          <a:p>
            <a:pPr algn="ctr"/>
            <a:r>
              <a:rPr lang="en-US" sz="2000" dirty="0"/>
              <a:t>Drinking water</a:t>
            </a:r>
          </a:p>
        </p:txBody>
      </p:sp>
      <p:sp>
        <p:nvSpPr>
          <p:cNvPr id="169997" name="AutoShape 13"/>
          <p:cNvSpPr>
            <a:spLocks noChangeArrowheads="1"/>
          </p:cNvSpPr>
          <p:nvPr/>
        </p:nvSpPr>
        <p:spPr bwMode="auto">
          <a:xfrm>
            <a:off x="7837488" y="4302125"/>
            <a:ext cx="1098550" cy="714375"/>
          </a:xfrm>
          <a:prstGeom prst="diamond">
            <a:avLst/>
          </a:prstGeom>
          <a:noFill/>
          <a:ln w="28575">
            <a:solidFill>
              <a:schemeClr val="tx1"/>
            </a:solidFill>
            <a:miter lim="800000"/>
            <a:headEnd type="none" w="lg" len="med"/>
            <a:tailEnd type="none" w="lg" len="med"/>
          </a:ln>
          <a:effectLst/>
        </p:spPr>
        <p:txBody>
          <a:bodyPr wrap="none" anchor="ctr">
            <a:spAutoFit/>
          </a:bodyPr>
          <a:lstStyle/>
          <a:p>
            <a:pPr algn="ctr"/>
            <a:r>
              <a:rPr lang="en-US" sz="2000"/>
              <a:t>Oral</a:t>
            </a:r>
          </a:p>
        </p:txBody>
      </p:sp>
      <p:sp>
        <p:nvSpPr>
          <p:cNvPr id="169998" name="Text Box 14"/>
          <p:cNvSpPr txBox="1">
            <a:spLocks noChangeArrowheads="1"/>
          </p:cNvSpPr>
          <p:nvPr/>
        </p:nvSpPr>
        <p:spPr bwMode="auto">
          <a:xfrm>
            <a:off x="415925" y="1776413"/>
            <a:ext cx="1150938" cy="701675"/>
          </a:xfrm>
          <a:prstGeom prst="rect">
            <a:avLst/>
          </a:prstGeom>
          <a:noFill/>
          <a:ln w="12700">
            <a:noFill/>
            <a:miter lim="800000"/>
            <a:headEnd type="none" w="lg" len="med"/>
            <a:tailEnd type="none" w="lg" len="med"/>
          </a:ln>
          <a:effectLst/>
        </p:spPr>
        <p:txBody>
          <a:bodyPr>
            <a:spAutoFit/>
          </a:bodyPr>
          <a:lstStyle/>
          <a:p>
            <a:pPr algn="ctr"/>
            <a:r>
              <a:rPr lang="en-US" sz="2000" dirty="0"/>
              <a:t>Pathogen source</a:t>
            </a:r>
          </a:p>
        </p:txBody>
      </p:sp>
      <p:sp>
        <p:nvSpPr>
          <p:cNvPr id="169999" name="Text Box 15"/>
          <p:cNvSpPr txBox="1">
            <a:spLocks noChangeArrowheads="1"/>
          </p:cNvSpPr>
          <p:nvPr/>
        </p:nvSpPr>
        <p:spPr bwMode="auto">
          <a:xfrm>
            <a:off x="2179638" y="1741488"/>
            <a:ext cx="1341437" cy="701675"/>
          </a:xfrm>
          <a:prstGeom prst="rect">
            <a:avLst/>
          </a:prstGeom>
          <a:noFill/>
          <a:ln w="12700">
            <a:noFill/>
            <a:miter lim="800000"/>
            <a:headEnd type="none" w="lg" len="med"/>
            <a:tailEnd type="none" w="lg" len="med"/>
          </a:ln>
          <a:effectLst/>
        </p:spPr>
        <p:txBody>
          <a:bodyPr>
            <a:spAutoFit/>
          </a:bodyPr>
          <a:lstStyle/>
          <a:p>
            <a:pPr algn="ctr"/>
            <a:r>
              <a:rPr lang="en-US" sz="2000"/>
              <a:t>Sanitation method</a:t>
            </a:r>
          </a:p>
        </p:txBody>
      </p:sp>
      <p:sp>
        <p:nvSpPr>
          <p:cNvPr id="170000" name="AutoShape 16"/>
          <p:cNvSpPr>
            <a:spLocks noChangeArrowheads="1"/>
          </p:cNvSpPr>
          <p:nvPr/>
        </p:nvSpPr>
        <p:spPr bwMode="auto">
          <a:xfrm>
            <a:off x="2125663" y="5749925"/>
            <a:ext cx="1463675" cy="781050"/>
          </a:xfrm>
          <a:prstGeom prst="roundRect">
            <a:avLst>
              <a:gd name="adj" fmla="val 16667"/>
            </a:avLst>
          </a:prstGeom>
          <a:noFill/>
          <a:ln w="28575">
            <a:solidFill>
              <a:schemeClr val="tx1"/>
            </a:solidFill>
            <a:round/>
            <a:headEnd type="none" w="lg" len="med"/>
            <a:tailEnd type="none" w="lg" len="med"/>
          </a:ln>
          <a:effectLst/>
        </p:spPr>
        <p:txBody>
          <a:bodyPr wrap="square" anchor="ctr">
            <a:spAutoFit/>
          </a:bodyPr>
          <a:lstStyle/>
          <a:p>
            <a:pPr algn="ctr"/>
            <a:r>
              <a:rPr lang="en-US" sz="2000"/>
              <a:t>Land application</a:t>
            </a:r>
          </a:p>
        </p:txBody>
      </p:sp>
      <p:cxnSp>
        <p:nvCxnSpPr>
          <p:cNvPr id="170001" name="AutoShape 17"/>
          <p:cNvCxnSpPr>
            <a:cxnSpLocks noChangeShapeType="1"/>
            <a:stCxn id="169987" idx="6"/>
            <a:endCxn id="169989" idx="1"/>
          </p:cNvCxnSpPr>
          <p:nvPr/>
        </p:nvCxnSpPr>
        <p:spPr bwMode="auto">
          <a:xfrm>
            <a:off x="1616075" y="3340100"/>
            <a:ext cx="284163" cy="26988"/>
          </a:xfrm>
          <a:prstGeom prst="curvedConnector3">
            <a:avLst>
              <a:gd name="adj1" fmla="val 49722"/>
            </a:avLst>
          </a:prstGeom>
          <a:noFill/>
          <a:ln w="12700">
            <a:solidFill>
              <a:schemeClr val="tx1"/>
            </a:solidFill>
            <a:round/>
            <a:headEnd type="none" w="lg" len="med"/>
            <a:tailEnd type="triangle" w="lg" len="med"/>
          </a:ln>
          <a:effectLst/>
        </p:spPr>
      </p:cxnSp>
      <p:cxnSp>
        <p:nvCxnSpPr>
          <p:cNvPr id="170002" name="AutoShape 18"/>
          <p:cNvCxnSpPr>
            <a:cxnSpLocks noChangeShapeType="1"/>
            <a:stCxn id="169987" idx="6"/>
            <a:endCxn id="169991" idx="1"/>
          </p:cNvCxnSpPr>
          <p:nvPr/>
        </p:nvCxnSpPr>
        <p:spPr bwMode="auto">
          <a:xfrm>
            <a:off x="1616075" y="3340101"/>
            <a:ext cx="367525" cy="1903412"/>
          </a:xfrm>
          <a:prstGeom prst="curvedConnector3">
            <a:avLst>
              <a:gd name="adj1" fmla="val 28826"/>
            </a:avLst>
          </a:prstGeom>
          <a:noFill/>
          <a:ln w="12700">
            <a:solidFill>
              <a:schemeClr val="tx1"/>
            </a:solidFill>
            <a:round/>
            <a:headEnd type="none" w="lg" len="med"/>
            <a:tailEnd type="triangle" w="lg" len="med"/>
          </a:ln>
          <a:effectLst/>
        </p:spPr>
      </p:cxnSp>
      <p:cxnSp>
        <p:nvCxnSpPr>
          <p:cNvPr id="170003" name="AutoShape 19"/>
          <p:cNvCxnSpPr>
            <a:cxnSpLocks noChangeShapeType="1"/>
            <a:stCxn id="169987" idx="6"/>
            <a:endCxn id="169990" idx="1"/>
          </p:cNvCxnSpPr>
          <p:nvPr/>
        </p:nvCxnSpPr>
        <p:spPr bwMode="auto">
          <a:xfrm>
            <a:off x="1616075" y="3340101"/>
            <a:ext cx="328613" cy="969962"/>
          </a:xfrm>
          <a:prstGeom prst="curvedConnector3">
            <a:avLst>
              <a:gd name="adj1" fmla="val 50000"/>
            </a:avLst>
          </a:prstGeom>
          <a:noFill/>
          <a:ln w="12700">
            <a:solidFill>
              <a:schemeClr val="tx1"/>
            </a:solidFill>
            <a:round/>
            <a:headEnd type="none" w="lg" len="med"/>
            <a:tailEnd type="triangle" w="lg" len="med"/>
          </a:ln>
          <a:effectLst/>
        </p:spPr>
      </p:cxnSp>
      <p:cxnSp>
        <p:nvCxnSpPr>
          <p:cNvPr id="170004" name="AutoShape 20"/>
          <p:cNvCxnSpPr>
            <a:cxnSpLocks noChangeShapeType="1"/>
            <a:stCxn id="169987" idx="6"/>
            <a:endCxn id="170000" idx="1"/>
          </p:cNvCxnSpPr>
          <p:nvPr/>
        </p:nvCxnSpPr>
        <p:spPr bwMode="auto">
          <a:xfrm>
            <a:off x="1616075" y="3340100"/>
            <a:ext cx="509588" cy="2800350"/>
          </a:xfrm>
          <a:prstGeom prst="curvedConnector3">
            <a:avLst>
              <a:gd name="adj1" fmla="val -5516"/>
            </a:avLst>
          </a:prstGeom>
          <a:noFill/>
          <a:ln w="12700">
            <a:solidFill>
              <a:schemeClr val="tx1"/>
            </a:solidFill>
            <a:round/>
            <a:headEnd type="none" w="lg" len="med"/>
            <a:tailEnd type="triangle" w="lg" len="med"/>
          </a:ln>
          <a:effectLst/>
        </p:spPr>
      </p:cxnSp>
      <p:sp>
        <p:nvSpPr>
          <p:cNvPr id="170006" name="Text Box 22"/>
          <p:cNvSpPr txBox="1">
            <a:spLocks noChangeArrowheads="1"/>
          </p:cNvSpPr>
          <p:nvPr/>
        </p:nvSpPr>
        <p:spPr bwMode="auto">
          <a:xfrm>
            <a:off x="3989388" y="2016125"/>
            <a:ext cx="1508125" cy="396875"/>
          </a:xfrm>
          <a:prstGeom prst="rect">
            <a:avLst/>
          </a:prstGeom>
          <a:noFill/>
          <a:ln w="12700">
            <a:noFill/>
            <a:miter lim="800000"/>
            <a:headEnd type="none" w="lg" len="med"/>
            <a:tailEnd type="none" w="lg" len="med"/>
          </a:ln>
          <a:effectLst/>
        </p:spPr>
        <p:txBody>
          <a:bodyPr wrap="none">
            <a:spAutoFit/>
          </a:bodyPr>
          <a:lstStyle/>
          <a:p>
            <a:pPr algn="ctr"/>
            <a:r>
              <a:rPr lang="en-US" sz="2000"/>
              <a:t>Environment</a:t>
            </a:r>
          </a:p>
        </p:txBody>
      </p:sp>
      <p:sp>
        <p:nvSpPr>
          <p:cNvPr id="170007" name="Text Box 23"/>
          <p:cNvSpPr txBox="1">
            <a:spLocks noChangeArrowheads="1"/>
          </p:cNvSpPr>
          <p:nvPr/>
        </p:nvSpPr>
        <p:spPr bwMode="auto">
          <a:xfrm>
            <a:off x="5467350" y="2055813"/>
            <a:ext cx="1169988" cy="396875"/>
          </a:xfrm>
          <a:prstGeom prst="rect">
            <a:avLst/>
          </a:prstGeom>
          <a:noFill/>
          <a:ln w="12700">
            <a:noFill/>
            <a:miter lim="800000"/>
            <a:headEnd type="none" w="lg" len="med"/>
            <a:tailEnd type="none" w="lg" len="med"/>
          </a:ln>
          <a:effectLst/>
        </p:spPr>
        <p:txBody>
          <a:bodyPr wrap="none">
            <a:spAutoFit/>
          </a:bodyPr>
          <a:lstStyle/>
          <a:p>
            <a:pPr algn="ctr"/>
            <a:r>
              <a:rPr lang="en-US" sz="2000"/>
              <a:t>Transport</a:t>
            </a:r>
          </a:p>
        </p:txBody>
      </p:sp>
      <p:sp>
        <p:nvSpPr>
          <p:cNvPr id="170008" name="AutoShape 24"/>
          <p:cNvSpPr>
            <a:spLocks noChangeArrowheads="1"/>
          </p:cNvSpPr>
          <p:nvPr/>
        </p:nvSpPr>
        <p:spPr bwMode="auto">
          <a:xfrm>
            <a:off x="5592763" y="2892425"/>
            <a:ext cx="939800" cy="714375"/>
          </a:xfrm>
          <a:prstGeom prst="rightArrow">
            <a:avLst>
              <a:gd name="adj1" fmla="val 50000"/>
              <a:gd name="adj2" fmla="val 32889"/>
            </a:avLst>
          </a:prstGeom>
          <a:noFill/>
          <a:ln w="28575">
            <a:solidFill>
              <a:schemeClr val="accent1"/>
            </a:solidFill>
            <a:miter lim="800000"/>
            <a:headEnd type="none" w="lg" len="med"/>
            <a:tailEnd type="none" w="lg" len="med"/>
          </a:ln>
          <a:effectLst/>
        </p:spPr>
        <p:txBody>
          <a:bodyPr wrap="none" anchor="ctr">
            <a:spAutoFit/>
          </a:bodyPr>
          <a:lstStyle/>
          <a:p>
            <a:pPr algn="ctr"/>
            <a:r>
              <a:rPr lang="en-US" sz="2000"/>
              <a:t>Hands</a:t>
            </a:r>
          </a:p>
        </p:txBody>
      </p:sp>
      <p:sp>
        <p:nvSpPr>
          <p:cNvPr id="170009" name="AutoShape 25"/>
          <p:cNvSpPr>
            <a:spLocks noChangeArrowheads="1"/>
          </p:cNvSpPr>
          <p:nvPr/>
        </p:nvSpPr>
        <p:spPr bwMode="auto">
          <a:xfrm>
            <a:off x="5624513" y="4838700"/>
            <a:ext cx="890587" cy="714375"/>
          </a:xfrm>
          <a:prstGeom prst="rightArrow">
            <a:avLst>
              <a:gd name="adj1" fmla="val 50000"/>
              <a:gd name="adj2" fmla="val 31167"/>
            </a:avLst>
          </a:prstGeom>
          <a:noFill/>
          <a:ln w="28575">
            <a:solidFill>
              <a:schemeClr val="tx1"/>
            </a:solidFill>
            <a:miter lim="800000"/>
            <a:headEnd type="none" w="lg" len="med"/>
            <a:tailEnd type="none" w="lg" len="med"/>
          </a:ln>
          <a:effectLst/>
        </p:spPr>
        <p:txBody>
          <a:bodyPr wrap="none" anchor="ctr">
            <a:spAutoFit/>
          </a:bodyPr>
          <a:lstStyle/>
          <a:p>
            <a:pPr algn="ctr"/>
            <a:r>
              <a:rPr lang="en-US" sz="2000"/>
              <a:t>Crops</a:t>
            </a:r>
          </a:p>
        </p:txBody>
      </p:sp>
      <p:cxnSp>
        <p:nvCxnSpPr>
          <p:cNvPr id="170011" name="AutoShape 27"/>
          <p:cNvCxnSpPr>
            <a:cxnSpLocks noChangeShapeType="1"/>
            <a:stCxn id="169990" idx="3"/>
            <a:endCxn id="169993" idx="1"/>
          </p:cNvCxnSpPr>
          <p:nvPr/>
        </p:nvCxnSpPr>
        <p:spPr bwMode="auto">
          <a:xfrm flipV="1">
            <a:off x="3638145" y="3771901"/>
            <a:ext cx="536980" cy="538162"/>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2" name="AutoShape 28"/>
          <p:cNvCxnSpPr>
            <a:cxnSpLocks noChangeShapeType="1"/>
            <a:stCxn id="169990" idx="3"/>
            <a:endCxn id="169994" idx="1"/>
          </p:cNvCxnSpPr>
          <p:nvPr/>
        </p:nvCxnSpPr>
        <p:spPr bwMode="auto">
          <a:xfrm>
            <a:off x="3638145" y="4310063"/>
            <a:ext cx="503643" cy="485775"/>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3" name="AutoShape 29"/>
          <p:cNvCxnSpPr>
            <a:cxnSpLocks noChangeShapeType="1"/>
            <a:stCxn id="169991" idx="3"/>
            <a:endCxn id="169994" idx="1"/>
          </p:cNvCxnSpPr>
          <p:nvPr/>
        </p:nvCxnSpPr>
        <p:spPr bwMode="auto">
          <a:xfrm flipV="1">
            <a:off x="3810812" y="4795838"/>
            <a:ext cx="330976" cy="447675"/>
          </a:xfrm>
          <a:prstGeom prst="curvedConnector3">
            <a:avLst>
              <a:gd name="adj1" fmla="val 50000"/>
            </a:avLst>
          </a:prstGeom>
          <a:noFill/>
          <a:ln w="12700">
            <a:solidFill>
              <a:schemeClr val="tx1"/>
            </a:solidFill>
            <a:round/>
            <a:headEnd type="none" w="lg" len="med"/>
            <a:tailEnd type="triangle" w="lg" len="med"/>
          </a:ln>
          <a:effectLst/>
        </p:spPr>
      </p:cxnSp>
      <p:sp>
        <p:nvSpPr>
          <p:cNvPr id="170014" name="AutoShape 30"/>
          <p:cNvSpPr>
            <a:spLocks noChangeArrowheads="1"/>
          </p:cNvSpPr>
          <p:nvPr/>
        </p:nvSpPr>
        <p:spPr bwMode="auto">
          <a:xfrm>
            <a:off x="5681663" y="5811838"/>
            <a:ext cx="760412" cy="714375"/>
          </a:xfrm>
          <a:prstGeom prst="rightArrow">
            <a:avLst>
              <a:gd name="adj1" fmla="val 50000"/>
              <a:gd name="adj2" fmla="val 26611"/>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Flies</a:t>
            </a:r>
          </a:p>
        </p:txBody>
      </p:sp>
      <p:cxnSp>
        <p:nvCxnSpPr>
          <p:cNvPr id="170015" name="AutoShape 31"/>
          <p:cNvCxnSpPr>
            <a:cxnSpLocks noChangeShapeType="1"/>
            <a:stCxn id="169992" idx="3"/>
            <a:endCxn id="170009" idx="1"/>
          </p:cNvCxnSpPr>
          <p:nvPr/>
        </p:nvCxnSpPr>
        <p:spPr bwMode="auto">
          <a:xfrm flipV="1">
            <a:off x="4972050" y="5195888"/>
            <a:ext cx="652463" cy="1062037"/>
          </a:xfrm>
          <a:prstGeom prst="curvedConnector3">
            <a:avLst>
              <a:gd name="adj1" fmla="val 49880"/>
            </a:avLst>
          </a:prstGeom>
          <a:noFill/>
          <a:ln w="12700">
            <a:solidFill>
              <a:schemeClr val="tx1"/>
            </a:solidFill>
            <a:round/>
            <a:headEnd type="none" w="lg" len="med"/>
            <a:tailEnd type="triangle" w="lg" len="med"/>
          </a:ln>
          <a:effectLst/>
        </p:spPr>
      </p:cxnSp>
      <p:cxnSp>
        <p:nvCxnSpPr>
          <p:cNvPr id="170016" name="AutoShape 32"/>
          <p:cNvCxnSpPr>
            <a:cxnSpLocks noChangeShapeType="1"/>
            <a:stCxn id="169993" idx="3"/>
            <a:endCxn id="170009" idx="1"/>
          </p:cNvCxnSpPr>
          <p:nvPr/>
        </p:nvCxnSpPr>
        <p:spPr bwMode="auto">
          <a:xfrm>
            <a:off x="5164138" y="3771900"/>
            <a:ext cx="460375" cy="14239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7" name="AutoShape 33"/>
          <p:cNvCxnSpPr>
            <a:cxnSpLocks noChangeShapeType="1"/>
            <a:stCxn id="170008" idx="3"/>
            <a:endCxn id="169997" idx="1"/>
          </p:cNvCxnSpPr>
          <p:nvPr/>
        </p:nvCxnSpPr>
        <p:spPr bwMode="auto">
          <a:xfrm>
            <a:off x="6532563" y="3249613"/>
            <a:ext cx="1304925" cy="1409700"/>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18" name="AutoShape 34"/>
          <p:cNvCxnSpPr>
            <a:cxnSpLocks noChangeShapeType="1"/>
            <a:stCxn id="169998" idx="2"/>
            <a:endCxn id="170032" idx="1"/>
          </p:cNvCxnSpPr>
          <p:nvPr/>
        </p:nvCxnSpPr>
        <p:spPr bwMode="auto">
          <a:xfrm rot="16200000" flipH="1">
            <a:off x="1901428" y="1568053"/>
            <a:ext cx="252413" cy="2072481"/>
          </a:xfrm>
          <a:prstGeom prst="curvedConnector2">
            <a:avLst/>
          </a:prstGeom>
          <a:noFill/>
          <a:ln w="12700">
            <a:solidFill>
              <a:schemeClr val="accent1"/>
            </a:solidFill>
            <a:round/>
            <a:headEnd type="none" w="lg" len="med"/>
            <a:tailEnd type="triangle" w="lg" len="med"/>
          </a:ln>
          <a:effectLst/>
        </p:spPr>
      </p:cxnSp>
      <p:cxnSp>
        <p:nvCxnSpPr>
          <p:cNvPr id="170019" name="AutoShape 35"/>
          <p:cNvCxnSpPr>
            <a:cxnSpLocks noChangeShapeType="1"/>
            <a:stCxn id="170008" idx="3"/>
            <a:endCxn id="169996" idx="3"/>
          </p:cNvCxnSpPr>
          <p:nvPr/>
        </p:nvCxnSpPr>
        <p:spPr bwMode="auto">
          <a:xfrm flipV="1">
            <a:off x="6532563" y="3181351"/>
            <a:ext cx="323849" cy="68262"/>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20" name="AutoShape 36"/>
          <p:cNvCxnSpPr>
            <a:cxnSpLocks noChangeShapeType="1"/>
            <a:stCxn id="170009" idx="3"/>
            <a:endCxn id="169995" idx="1"/>
          </p:cNvCxnSpPr>
          <p:nvPr/>
        </p:nvCxnSpPr>
        <p:spPr bwMode="auto">
          <a:xfrm>
            <a:off x="6515100" y="5195888"/>
            <a:ext cx="571500" cy="582612"/>
          </a:xfrm>
          <a:prstGeom prst="straightConnector1">
            <a:avLst/>
          </a:prstGeom>
          <a:noFill/>
          <a:ln w="12700">
            <a:solidFill>
              <a:schemeClr val="tx1"/>
            </a:solidFill>
            <a:round/>
            <a:headEnd type="none" w="lg" len="med"/>
            <a:tailEnd type="triangle" w="lg" len="med"/>
          </a:ln>
          <a:effectLst/>
        </p:spPr>
      </p:cxnSp>
      <p:cxnSp>
        <p:nvCxnSpPr>
          <p:cNvPr id="170021" name="AutoShape 37"/>
          <p:cNvCxnSpPr>
            <a:cxnSpLocks noChangeShapeType="1"/>
            <a:stCxn id="170014" idx="3"/>
            <a:endCxn id="169995" idx="1"/>
          </p:cNvCxnSpPr>
          <p:nvPr/>
        </p:nvCxnSpPr>
        <p:spPr bwMode="auto">
          <a:xfrm flipV="1">
            <a:off x="6442075" y="5778500"/>
            <a:ext cx="644525" cy="390525"/>
          </a:xfrm>
          <a:prstGeom prst="curvedConnector3">
            <a:avLst>
              <a:gd name="adj1" fmla="val 50000"/>
            </a:avLst>
          </a:prstGeom>
          <a:noFill/>
          <a:ln w="12700">
            <a:solidFill>
              <a:schemeClr val="tx1"/>
            </a:solidFill>
            <a:round/>
            <a:headEnd type="none" w="lg" len="med"/>
            <a:tailEnd type="triangle" w="lg" len="med"/>
          </a:ln>
          <a:effectLst/>
        </p:spPr>
      </p:cxnSp>
      <p:sp>
        <p:nvSpPr>
          <p:cNvPr id="170023" name="AutoShape 39"/>
          <p:cNvSpPr>
            <a:spLocks noChangeArrowheads="1"/>
          </p:cNvSpPr>
          <p:nvPr/>
        </p:nvSpPr>
        <p:spPr bwMode="auto">
          <a:xfrm>
            <a:off x="5610225" y="3865563"/>
            <a:ext cx="904875" cy="714375"/>
          </a:xfrm>
          <a:prstGeom prst="rightArrow">
            <a:avLst>
              <a:gd name="adj1" fmla="val 50000"/>
              <a:gd name="adj2" fmla="val 31667"/>
            </a:avLst>
          </a:prstGeom>
          <a:noFill/>
          <a:ln w="28575">
            <a:solidFill>
              <a:schemeClr val="hlink"/>
            </a:solidFill>
            <a:miter lim="800000"/>
            <a:headEnd type="none" w="lg" len="med"/>
            <a:tailEnd type="none" w="lg" len="med"/>
          </a:ln>
          <a:effectLst/>
        </p:spPr>
        <p:txBody>
          <a:bodyPr wrap="none" anchor="ctr">
            <a:spAutoFit/>
          </a:bodyPr>
          <a:lstStyle/>
          <a:p>
            <a:pPr algn="ctr"/>
            <a:r>
              <a:rPr lang="en-US" sz="2000"/>
              <a:t>Water</a:t>
            </a:r>
          </a:p>
        </p:txBody>
      </p:sp>
      <p:cxnSp>
        <p:nvCxnSpPr>
          <p:cNvPr id="170024" name="AutoShape 40"/>
          <p:cNvCxnSpPr>
            <a:cxnSpLocks noChangeShapeType="1"/>
            <a:stCxn id="169993" idx="3"/>
            <a:endCxn id="170023" idx="1"/>
          </p:cNvCxnSpPr>
          <p:nvPr/>
        </p:nvCxnSpPr>
        <p:spPr bwMode="auto">
          <a:xfrm>
            <a:off x="5164138" y="3771900"/>
            <a:ext cx="446087" cy="450850"/>
          </a:xfrm>
          <a:prstGeom prst="curvedConnector3">
            <a:avLst>
              <a:gd name="adj1" fmla="val 49824"/>
            </a:avLst>
          </a:prstGeom>
          <a:noFill/>
          <a:ln w="12700">
            <a:solidFill>
              <a:schemeClr val="accent2"/>
            </a:solidFill>
            <a:round/>
            <a:headEnd type="none" w="lg" len="med"/>
            <a:tailEnd type="triangle" w="lg" len="med"/>
          </a:ln>
          <a:effectLst/>
        </p:spPr>
      </p:cxnSp>
      <p:cxnSp>
        <p:nvCxnSpPr>
          <p:cNvPr id="170025" name="AutoShape 41"/>
          <p:cNvCxnSpPr>
            <a:cxnSpLocks noChangeShapeType="1"/>
            <a:stCxn id="169994" idx="3"/>
            <a:endCxn id="170023" idx="1"/>
          </p:cNvCxnSpPr>
          <p:nvPr/>
        </p:nvCxnSpPr>
        <p:spPr bwMode="auto">
          <a:xfrm flipV="1">
            <a:off x="5197475" y="4222750"/>
            <a:ext cx="412750" cy="5730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26" name="AutoShape 42"/>
          <p:cNvCxnSpPr>
            <a:cxnSpLocks noChangeShapeType="1"/>
            <a:stCxn id="170023" idx="3"/>
            <a:endCxn id="169996" idx="2"/>
          </p:cNvCxnSpPr>
          <p:nvPr/>
        </p:nvCxnSpPr>
        <p:spPr bwMode="auto">
          <a:xfrm flipV="1">
            <a:off x="6515100" y="3703023"/>
            <a:ext cx="750846" cy="519728"/>
          </a:xfrm>
          <a:prstGeom prst="curvedConnector2">
            <a:avLst/>
          </a:prstGeom>
          <a:noFill/>
          <a:ln w="12700">
            <a:solidFill>
              <a:schemeClr val="hlink"/>
            </a:solidFill>
            <a:round/>
            <a:headEnd type="none" w="lg" len="med"/>
            <a:tailEnd type="triangle" w="lg" len="med"/>
          </a:ln>
          <a:effectLst/>
        </p:spPr>
      </p:cxnSp>
      <p:cxnSp>
        <p:nvCxnSpPr>
          <p:cNvPr id="170027" name="AutoShape 43"/>
          <p:cNvCxnSpPr>
            <a:cxnSpLocks noChangeShapeType="1"/>
            <a:stCxn id="169996" idx="0"/>
            <a:endCxn id="169997" idx="0"/>
          </p:cNvCxnSpPr>
          <p:nvPr/>
        </p:nvCxnSpPr>
        <p:spPr bwMode="auto">
          <a:xfrm flipH="1">
            <a:off x="8386763" y="3181351"/>
            <a:ext cx="400398" cy="1120774"/>
          </a:xfrm>
          <a:prstGeom prst="curvedConnector4">
            <a:avLst>
              <a:gd name="adj1" fmla="val -64156"/>
              <a:gd name="adj2" fmla="val 73273"/>
            </a:avLst>
          </a:prstGeom>
          <a:noFill/>
          <a:ln w="12700">
            <a:solidFill>
              <a:schemeClr val="tx1"/>
            </a:solidFill>
            <a:round/>
            <a:headEnd type="none" w="lg" len="med"/>
            <a:tailEnd type="triangle" w="lg" len="med"/>
          </a:ln>
          <a:effectLst/>
        </p:spPr>
      </p:cxnSp>
      <p:cxnSp>
        <p:nvCxnSpPr>
          <p:cNvPr id="170028" name="AutoShape 44"/>
          <p:cNvCxnSpPr>
            <a:cxnSpLocks noChangeShapeType="1"/>
            <a:stCxn id="169995" idx="0"/>
            <a:endCxn id="169997" idx="2"/>
          </p:cNvCxnSpPr>
          <p:nvPr/>
        </p:nvCxnSpPr>
        <p:spPr bwMode="auto">
          <a:xfrm rot="16200000">
            <a:off x="7742237" y="4852988"/>
            <a:ext cx="481013" cy="808038"/>
          </a:xfrm>
          <a:prstGeom prst="curvedConnector3">
            <a:avLst>
              <a:gd name="adj1" fmla="val 49833"/>
            </a:avLst>
          </a:prstGeom>
          <a:noFill/>
          <a:ln w="12700">
            <a:solidFill>
              <a:schemeClr val="tx1"/>
            </a:solidFill>
            <a:round/>
            <a:headEnd type="none" w="lg" len="med"/>
            <a:tailEnd type="triangle" w="lg" len="med"/>
          </a:ln>
          <a:effectLst/>
        </p:spPr>
      </p:cxnSp>
      <p:cxnSp>
        <p:nvCxnSpPr>
          <p:cNvPr id="170029" name="AutoShape 45"/>
          <p:cNvCxnSpPr>
            <a:cxnSpLocks noChangeShapeType="1"/>
            <a:stCxn id="169992" idx="3"/>
            <a:endCxn id="170008" idx="1"/>
          </p:cNvCxnSpPr>
          <p:nvPr/>
        </p:nvCxnSpPr>
        <p:spPr bwMode="auto">
          <a:xfrm flipV="1">
            <a:off x="4972050" y="3249613"/>
            <a:ext cx="620713" cy="3008312"/>
          </a:xfrm>
          <a:prstGeom prst="curvedConnector3">
            <a:avLst>
              <a:gd name="adj1" fmla="val 49870"/>
            </a:avLst>
          </a:prstGeom>
          <a:noFill/>
          <a:ln w="12700">
            <a:solidFill>
              <a:schemeClr val="tx1"/>
            </a:solidFill>
            <a:round/>
            <a:headEnd type="none" w="lg" len="med"/>
            <a:tailEnd type="triangle" w="lg" len="med"/>
          </a:ln>
          <a:effectLst/>
        </p:spPr>
      </p:cxnSp>
      <p:cxnSp>
        <p:nvCxnSpPr>
          <p:cNvPr id="170030" name="AutoShape 46"/>
          <p:cNvCxnSpPr>
            <a:cxnSpLocks noChangeShapeType="1"/>
            <a:stCxn id="170008" idx="3"/>
            <a:endCxn id="169995" idx="1"/>
          </p:cNvCxnSpPr>
          <p:nvPr/>
        </p:nvCxnSpPr>
        <p:spPr bwMode="auto">
          <a:xfrm>
            <a:off x="6532563" y="3249613"/>
            <a:ext cx="554037" cy="2528887"/>
          </a:xfrm>
          <a:prstGeom prst="curvedConnector3">
            <a:avLst>
              <a:gd name="adj1" fmla="val 49856"/>
            </a:avLst>
          </a:prstGeom>
          <a:noFill/>
          <a:ln w="12700">
            <a:solidFill>
              <a:schemeClr val="accent1"/>
            </a:solidFill>
            <a:round/>
            <a:headEnd type="none" w="lg" len="med"/>
            <a:tailEnd type="triangle" w="lg" len="med"/>
          </a:ln>
          <a:effectLst/>
        </p:spPr>
      </p:cxnSp>
      <p:sp>
        <p:nvSpPr>
          <p:cNvPr id="170031" name="Text Box 47"/>
          <p:cNvSpPr txBox="1">
            <a:spLocks noChangeArrowheads="1"/>
          </p:cNvSpPr>
          <p:nvPr/>
        </p:nvSpPr>
        <p:spPr bwMode="auto">
          <a:xfrm>
            <a:off x="6664325" y="0"/>
            <a:ext cx="2479675" cy="1373188"/>
          </a:xfrm>
          <a:prstGeom prst="rect">
            <a:avLst/>
          </a:prstGeom>
          <a:noFill/>
          <a:ln w="12700">
            <a:noFill/>
            <a:miter lim="800000"/>
            <a:headEnd type="none" w="lg" len="med"/>
            <a:tailEnd type="none" w="lg" len="med"/>
          </a:ln>
          <a:effectLst/>
        </p:spPr>
        <p:txBody>
          <a:bodyPr wrap="none">
            <a:spAutoFit/>
          </a:bodyPr>
          <a:lstStyle/>
          <a:p>
            <a:r>
              <a:rPr lang="en-US">
                <a:solidFill>
                  <a:schemeClr val="accent1"/>
                </a:solidFill>
              </a:rPr>
              <a:t>Hygiene</a:t>
            </a:r>
          </a:p>
          <a:p>
            <a:r>
              <a:rPr lang="en-US">
                <a:solidFill>
                  <a:schemeClr val="hlink"/>
                </a:solidFill>
              </a:rPr>
              <a:t>Water treatment</a:t>
            </a:r>
          </a:p>
          <a:p>
            <a:r>
              <a:rPr lang="en-US">
                <a:solidFill>
                  <a:schemeClr val="accent2"/>
                </a:solidFill>
              </a:rPr>
              <a:t>Sanitation</a:t>
            </a:r>
          </a:p>
        </p:txBody>
      </p:sp>
      <p:sp>
        <p:nvSpPr>
          <p:cNvPr id="170032" name="AutoShape 48"/>
          <p:cNvSpPr>
            <a:spLocks noChangeArrowheads="1"/>
          </p:cNvSpPr>
          <p:nvPr/>
        </p:nvSpPr>
        <p:spPr bwMode="auto">
          <a:xfrm>
            <a:off x="3063875" y="2373313"/>
            <a:ext cx="1374775" cy="7143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noFill/>
          <a:ln w="28575">
            <a:solidFill>
              <a:schemeClr val="accent1"/>
            </a:solidFill>
            <a:miter lim="800000"/>
            <a:headEnd type="none" w="lg" len="med"/>
            <a:tailEnd type="none" w="lg" len="med"/>
          </a:ln>
          <a:effectLst/>
        </p:spPr>
        <p:txBody>
          <a:bodyPr wrap="none" anchor="ctr">
            <a:spAutoFit/>
          </a:bodyPr>
          <a:lstStyle/>
          <a:p>
            <a:pPr algn="ctr"/>
            <a:r>
              <a:rPr lang="en-US" sz="2000"/>
              <a:t>washing</a:t>
            </a:r>
          </a:p>
        </p:txBody>
      </p:sp>
      <p:cxnSp>
        <p:nvCxnSpPr>
          <p:cNvPr id="170033" name="AutoShape 49"/>
          <p:cNvCxnSpPr>
            <a:cxnSpLocks noChangeShapeType="1"/>
            <a:stCxn id="170032" idx="3"/>
            <a:endCxn id="170008" idx="1"/>
          </p:cNvCxnSpPr>
          <p:nvPr/>
        </p:nvCxnSpPr>
        <p:spPr bwMode="auto">
          <a:xfrm>
            <a:off x="4438650" y="2730500"/>
            <a:ext cx="1154113" cy="519113"/>
          </a:xfrm>
          <a:prstGeom prst="curvedConnector3">
            <a:avLst>
              <a:gd name="adj1" fmla="val 49931"/>
            </a:avLst>
          </a:prstGeom>
          <a:noFill/>
          <a:ln w="12700">
            <a:solidFill>
              <a:schemeClr val="accent1"/>
            </a:solidFill>
            <a:round/>
            <a:headEnd type="none" w="lg" len="med"/>
            <a:tailEnd type="triangle" w="lg" len="med"/>
          </a:ln>
          <a:effectLst/>
        </p:spPr>
      </p:cxnSp>
      <p:cxnSp>
        <p:nvCxnSpPr>
          <p:cNvPr id="170034" name="AutoShape 50"/>
          <p:cNvCxnSpPr>
            <a:cxnSpLocks noChangeShapeType="1"/>
            <a:stCxn id="170023" idx="3"/>
            <a:endCxn id="170032" idx="1"/>
          </p:cNvCxnSpPr>
          <p:nvPr/>
        </p:nvCxnSpPr>
        <p:spPr bwMode="auto">
          <a:xfrm flipH="1" flipV="1">
            <a:off x="3063875" y="2730500"/>
            <a:ext cx="3451225" cy="1492250"/>
          </a:xfrm>
          <a:prstGeom prst="curvedConnector5">
            <a:avLst>
              <a:gd name="adj1" fmla="val -6625"/>
              <a:gd name="adj2" fmla="val 126060"/>
              <a:gd name="adj3" fmla="val 106625"/>
            </a:avLst>
          </a:prstGeom>
          <a:noFill/>
          <a:ln w="38100">
            <a:solidFill>
              <a:schemeClr val="hlink"/>
            </a:solidFill>
            <a:round/>
            <a:headEnd type="none" w="lg" len="med"/>
            <a:tailEnd type="triangle" w="lg" len="med"/>
          </a:ln>
          <a:effectLst/>
        </p:spPr>
      </p:cxnSp>
      <p:cxnSp>
        <p:nvCxnSpPr>
          <p:cNvPr id="170035" name="AutoShape 51"/>
          <p:cNvCxnSpPr>
            <a:cxnSpLocks noChangeShapeType="1"/>
            <a:stCxn id="170023" idx="3"/>
            <a:endCxn id="169995" idx="1"/>
          </p:cNvCxnSpPr>
          <p:nvPr/>
        </p:nvCxnSpPr>
        <p:spPr bwMode="auto">
          <a:xfrm>
            <a:off x="6515100" y="4222750"/>
            <a:ext cx="571500" cy="1555750"/>
          </a:xfrm>
          <a:prstGeom prst="curvedConnector3">
            <a:avLst>
              <a:gd name="adj1" fmla="val 50000"/>
            </a:avLst>
          </a:prstGeom>
          <a:noFill/>
          <a:ln w="38100">
            <a:solidFill>
              <a:schemeClr val="hlink"/>
            </a:solidFill>
            <a:round/>
            <a:headEnd type="none" w="lg" len="med"/>
            <a:tailEnd type="triangle" w="lg" len="med"/>
          </a:ln>
          <a:effectLst/>
        </p:spPr>
      </p:cxnSp>
      <p:sp>
        <p:nvSpPr>
          <p:cNvPr id="2" name="TextBox 1"/>
          <p:cNvSpPr txBox="1"/>
          <p:nvPr/>
        </p:nvSpPr>
        <p:spPr>
          <a:xfrm>
            <a:off x="60960" y="6526213"/>
            <a:ext cx="8976360" cy="338554"/>
          </a:xfrm>
          <a:prstGeom prst="rect">
            <a:avLst/>
          </a:prstGeom>
          <a:noFill/>
        </p:spPr>
        <p:txBody>
          <a:bodyPr wrap="square" rtlCol="0">
            <a:spAutoFit/>
          </a:bodyPr>
          <a:lstStyle/>
          <a:p>
            <a:r>
              <a:rPr lang="en-US" sz="1600" dirty="0"/>
              <a:t>Will you see an immediate improvement in public health with the installation of a water treatment plant?</a:t>
            </a:r>
          </a:p>
        </p:txBody>
      </p:sp>
      <p:sp>
        <p:nvSpPr>
          <p:cNvPr id="53" name="5-Point Star 52"/>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2BE4EEE7-EA9D-4378-A9A9-A51478DD080B}"/>
              </a:ext>
            </a:extLst>
          </p:cNvPr>
          <p:cNvCxnSpPr>
            <a:stCxn id="169988" idx="6"/>
            <a:endCxn id="170000" idx="1"/>
          </p:cNvCxnSpPr>
          <p:nvPr/>
        </p:nvCxnSpPr>
        <p:spPr>
          <a:xfrm>
            <a:off x="1597025" y="6008688"/>
            <a:ext cx="528638" cy="131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2D31645D-ED59-48B2-8745-3C96CDD2BBC2}"/>
              </a:ext>
            </a:extLst>
          </p:cNvPr>
          <p:cNvCxnSpPr>
            <a:cxnSpLocks/>
            <a:stCxn id="170000" idx="3"/>
            <a:endCxn id="169992" idx="1"/>
          </p:cNvCxnSpPr>
          <p:nvPr/>
        </p:nvCxnSpPr>
        <p:spPr>
          <a:xfrm>
            <a:off x="3589338" y="6140450"/>
            <a:ext cx="777875" cy="1174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60DF633-4A32-49F2-97C5-B3112E6380E8}"/>
              </a:ext>
            </a:extLst>
          </p:cNvPr>
          <p:cNvCxnSpPr>
            <a:stCxn id="169992" idx="3"/>
            <a:endCxn id="170014" idx="1"/>
          </p:cNvCxnSpPr>
          <p:nvPr/>
        </p:nvCxnSpPr>
        <p:spPr>
          <a:xfrm flipV="1">
            <a:off x="4972050" y="6169026"/>
            <a:ext cx="709613" cy="889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00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00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170032"/>
                                        </p:tgtEl>
                                      </p:cBhvr>
                                    </p:animEffect>
                                    <p:animScale>
                                      <p:cBhvr>
                                        <p:cTn id="15" dur="250" autoRev="1" fill="hold"/>
                                        <p:tgtEl>
                                          <p:spTgt spid="17003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03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descr="http://www.vestergaard-frandsen.com/buy-lifestraw/img/lifestraw-vertical-shot.jpg"/>
          <p:cNvPicPr>
            <a:picLocks noChangeAspect="1" noChangeArrowheads="1"/>
          </p:cNvPicPr>
          <p:nvPr/>
        </p:nvPicPr>
        <p:blipFill>
          <a:blip r:embed="rId3" cstate="print">
            <a:clrChange>
              <a:clrFrom>
                <a:srgbClr val="FDFDFD"/>
              </a:clrFrom>
              <a:clrTo>
                <a:srgbClr val="FDFDFD">
                  <a:alpha val="0"/>
                </a:srgbClr>
              </a:clrTo>
            </a:clrChange>
          </a:blip>
          <a:srcRect/>
          <a:stretch>
            <a:fillRect/>
          </a:stretch>
        </p:blipFill>
        <p:spPr bwMode="auto">
          <a:xfrm>
            <a:off x="5949273" y="1347094"/>
            <a:ext cx="3194727" cy="5510906"/>
          </a:xfrm>
          <a:prstGeom prst="rect">
            <a:avLst/>
          </a:prstGeom>
          <a:noFill/>
        </p:spPr>
      </p:pic>
      <p:pic>
        <p:nvPicPr>
          <p:cNvPr id="1028" name="Picture 4" descr="Image of child drinking water from bowl through LifeStraw"/>
          <p:cNvPicPr>
            <a:picLocks noChangeAspect="1" noChangeArrowheads="1"/>
          </p:cNvPicPr>
          <p:nvPr/>
        </p:nvPicPr>
        <p:blipFill>
          <a:blip r:embed="rId4" cstate="print"/>
          <a:srcRect/>
          <a:stretch>
            <a:fillRect/>
          </a:stretch>
        </p:blipFill>
        <p:spPr bwMode="auto">
          <a:xfrm>
            <a:off x="0" y="1428749"/>
            <a:ext cx="4286250" cy="5429251"/>
          </a:xfrm>
          <a:prstGeom prst="rect">
            <a:avLst/>
          </a:prstGeom>
          <a:noFill/>
        </p:spPr>
      </p:pic>
      <p:pic>
        <p:nvPicPr>
          <p:cNvPr id="1030" name="Picture 6" descr="http://www.vestergaard-frandsen.com/images/stories/LifeStraw/LifeStraw/lifestraw-header.png"/>
          <p:cNvPicPr>
            <a:picLocks noChangeAspect="1" noChangeArrowheads="1"/>
          </p:cNvPicPr>
          <p:nvPr/>
        </p:nvPicPr>
        <p:blipFill>
          <a:blip r:embed="rId5" cstate="print"/>
          <a:srcRect/>
          <a:stretch>
            <a:fillRect/>
          </a:stretch>
        </p:blipFill>
        <p:spPr bwMode="auto">
          <a:xfrm>
            <a:off x="1092460" y="0"/>
            <a:ext cx="6648450" cy="1381126"/>
          </a:xfrm>
          <a:prstGeom prst="rect">
            <a:avLst/>
          </a:prstGeom>
          <a:noFill/>
        </p:spPr>
      </p:pic>
      <p:sp>
        <p:nvSpPr>
          <p:cNvPr id="6" name="5-Point Star 5"/>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3" name="Rectangle 3">
            <a:extLst>
              <a:ext uri="{FF2B5EF4-FFF2-40B4-BE49-F238E27FC236}">
                <a16:creationId xmlns:a16="http://schemas.microsoft.com/office/drawing/2014/main" id="{38C57700-BBBA-4B1B-B84B-97F15E865D3A}"/>
              </a:ext>
            </a:extLst>
          </p:cNvPr>
          <p:cNvSpPr>
            <a:spLocks noGrp="1" noChangeArrowheads="1"/>
          </p:cNvSpPr>
          <p:nvPr>
            <p:ph idx="1"/>
          </p:nvPr>
        </p:nvSpPr>
        <p:spPr>
          <a:xfrm>
            <a:off x="2295330" y="1600200"/>
            <a:ext cx="6391469" cy="4525963"/>
          </a:xfrm>
          <a:noFill/>
          <a:ln/>
        </p:spPr>
        <p:txBody>
          <a:bodyPr/>
          <a:lstStyle/>
          <a:p>
            <a:r>
              <a:rPr lang="en-US" sz="3000" dirty="0">
                <a:solidFill>
                  <a:schemeClr val="bg1">
                    <a:lumMod val="75000"/>
                  </a:schemeClr>
                </a:solidFill>
              </a:rPr>
              <a:t>History of our understanding of waterborne disease</a:t>
            </a:r>
            <a:br>
              <a:rPr lang="en-US" sz="3000" dirty="0">
                <a:solidFill>
                  <a:schemeClr val="bg1">
                    <a:lumMod val="75000"/>
                  </a:schemeClr>
                </a:solidFill>
              </a:rPr>
            </a:br>
            <a:endParaRPr lang="en-US" sz="3000" dirty="0">
              <a:solidFill>
                <a:schemeClr val="bg1">
                  <a:lumMod val="75000"/>
                </a:schemeClr>
              </a:solidFill>
            </a:endParaRPr>
          </a:p>
          <a:p>
            <a:r>
              <a:rPr lang="en-US" sz="3000" b="1" dirty="0"/>
              <a:t>Waterborne threats to human health and a brief history of water treatment</a:t>
            </a:r>
            <a:r>
              <a:rPr lang="en-US" sz="3000" dirty="0">
                <a:solidFill>
                  <a:schemeClr val="bg1">
                    <a:lumMod val="75000"/>
                  </a:schemeClr>
                </a:solidFill>
              </a:rPr>
              <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2B18C2B3-BED7-458E-8A15-57D9F3A0D3C1}"/>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29C601F5-5979-492C-8C68-BCD1573AEDFD}"/>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6" name="Picture 5">
            <a:hlinkClick r:id="rId7" action="ppaction://hlinksldjump"/>
            <a:extLst>
              <a:ext uri="{FF2B5EF4-FFF2-40B4-BE49-F238E27FC236}">
                <a16:creationId xmlns:a16="http://schemas.microsoft.com/office/drawing/2014/main" id="{8D44D3E8-BCD5-48E1-836A-9BE8706583ED}"/>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36D80CC4-884E-425C-8025-80B3EF6AB9AB}"/>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3334744517"/>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effectLst/>
        </p:spPr>
        <p:txBody>
          <a:bodyPr/>
          <a:lstStyle/>
          <a:p>
            <a:r>
              <a:rPr lang="en-US"/>
              <a:t>Waterborne Threats to Human Health</a:t>
            </a:r>
          </a:p>
        </p:txBody>
      </p:sp>
      <p:sp>
        <p:nvSpPr>
          <p:cNvPr id="37891" name="Rectangle 3"/>
          <p:cNvSpPr>
            <a:spLocks noGrp="1" noChangeArrowheads="1"/>
          </p:cNvSpPr>
          <p:nvPr>
            <p:ph idx="1"/>
          </p:nvPr>
        </p:nvSpPr>
        <p:spPr/>
        <p:txBody>
          <a:bodyPr/>
          <a:lstStyle/>
          <a:p>
            <a:r>
              <a:rPr lang="en-US" sz="2800" dirty="0"/>
              <a:t>Infectious diseases</a:t>
            </a:r>
          </a:p>
          <a:p>
            <a:pPr lvl="1"/>
            <a:r>
              <a:rPr lang="en-US" sz="2400" dirty="0"/>
              <a:t>caused by viruses, bacteria, protozoa (pathogens)</a:t>
            </a:r>
          </a:p>
          <a:p>
            <a:pPr lvl="1"/>
            <a:r>
              <a:rPr lang="en-US" sz="2000" dirty="0">
                <a:hlinkClick r:id="rId3"/>
              </a:rPr>
              <a:t>https://confluence.cornell.edu/display/cee4540/Bad+Bugs</a:t>
            </a:r>
            <a:endParaRPr lang="en-US" sz="2000" dirty="0"/>
          </a:p>
          <a:p>
            <a:r>
              <a:rPr lang="en-US" sz="2800" dirty="0"/>
              <a:t>Noninfectious diseases</a:t>
            </a:r>
          </a:p>
          <a:p>
            <a:pPr lvl="1"/>
            <a:r>
              <a:rPr lang="en-US" sz="2400" dirty="0"/>
              <a:t>_____: caused by short term exposure to harmful chemicals</a:t>
            </a:r>
          </a:p>
          <a:p>
            <a:pPr lvl="1"/>
            <a:r>
              <a:rPr lang="en-US" sz="2400" dirty="0"/>
              <a:t>_______: caused by long term exposure to harmful chemicals</a:t>
            </a:r>
          </a:p>
          <a:p>
            <a:pPr lvl="2"/>
            <a:r>
              <a:rPr lang="en-US" sz="2000" dirty="0"/>
              <a:t>low levels of exposure to certain chemicals over a long period of time may cause cancer, liver and kidney damage, or central nervous system damage</a:t>
            </a:r>
          </a:p>
        </p:txBody>
      </p:sp>
      <p:sp>
        <p:nvSpPr>
          <p:cNvPr id="37892" name="Rectangle 4"/>
          <p:cNvSpPr>
            <a:spLocks noChangeArrowheads="1"/>
          </p:cNvSpPr>
          <p:nvPr/>
        </p:nvSpPr>
        <p:spPr bwMode="auto">
          <a:xfrm>
            <a:off x="1217341" y="3377989"/>
            <a:ext cx="9318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acute</a:t>
            </a:r>
          </a:p>
        </p:txBody>
      </p:sp>
      <p:sp>
        <p:nvSpPr>
          <p:cNvPr id="37893" name="Rectangle 5"/>
          <p:cNvSpPr>
            <a:spLocks noChangeArrowheads="1"/>
          </p:cNvSpPr>
          <p:nvPr/>
        </p:nvSpPr>
        <p:spPr bwMode="auto">
          <a:xfrm>
            <a:off x="1217341" y="4161131"/>
            <a:ext cx="12493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chronic</a:t>
            </a:r>
          </a:p>
        </p:txBody>
      </p:sp>
      <p:sp>
        <p:nvSpPr>
          <p:cNvPr id="37894" name="Line 6"/>
          <p:cNvSpPr>
            <a:spLocks noChangeShapeType="1"/>
          </p:cNvSpPr>
          <p:nvPr/>
        </p:nvSpPr>
        <p:spPr bwMode="auto">
          <a:xfrm>
            <a:off x="1748883" y="5343274"/>
            <a:ext cx="1066800" cy="0"/>
          </a:xfrm>
          <a:prstGeom prst="line">
            <a:avLst/>
          </a:prstGeom>
          <a:noFill/>
          <a:ln w="12700">
            <a:solidFill>
              <a:schemeClr val="folHlink"/>
            </a:solidFill>
            <a:round/>
            <a:headEnd type="none" w="lg" len="med"/>
            <a:tailEnd type="none" w="lg" len="med"/>
          </a:ln>
          <a:effectLst/>
        </p:spPr>
        <p:txBody>
          <a:bodyPr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378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3789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9"/>
                                          </p:stCondLst>
                                        </p:cTn>
                                        <p:tgtEl>
                                          <p:spTgt spid="378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build="p" autoUpdateAnimBg="0"/>
      <p:bldP spid="37893" grpId="0" build="p" autoUpdateAnimBg="0"/>
      <p:bldP spid="3789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4"/>
          <p:cNvSpPr>
            <a:spLocks noGrp="1" noChangeArrowheads="1"/>
          </p:cNvSpPr>
          <p:nvPr>
            <p:ph type="title"/>
          </p:nvPr>
        </p:nvSpPr>
        <p:spPr>
          <a:effectLst/>
        </p:spPr>
        <p:txBody>
          <a:bodyPr/>
          <a:lstStyle/>
          <a:p>
            <a:r>
              <a:rPr lang="en-US"/>
              <a:t>Propose a Drinking Water Standard</a:t>
            </a:r>
          </a:p>
        </p:txBody>
      </p:sp>
      <p:sp>
        <p:nvSpPr>
          <p:cNvPr id="34821" name="Rectangle 5"/>
          <p:cNvSpPr>
            <a:spLocks noGrp="1" noChangeArrowheads="1"/>
          </p:cNvSpPr>
          <p:nvPr>
            <p:ph idx="1"/>
          </p:nvPr>
        </p:nvSpPr>
        <p:spPr/>
        <p:txBody>
          <a:bodyPr/>
          <a:lstStyle/>
          <a:p>
            <a:pPr>
              <a:lnSpc>
                <a:spcPct val="90000"/>
              </a:lnSpc>
            </a:pPr>
            <a:r>
              <a:rPr lang="en-US" sz="2800" dirty="0"/>
              <a:t>You have been granted the authority to regulate drinking water quality. Create a standard for the concentrations of disease-causing organisms in drinking water.</a:t>
            </a:r>
          </a:p>
          <a:p>
            <a:pPr>
              <a:lnSpc>
                <a:spcPct val="90000"/>
              </a:lnSpc>
            </a:pPr>
            <a:r>
              <a:rPr lang="en-US" sz="2800" dirty="0"/>
              <a:t>In the absence of technological/economic constraints, </a:t>
            </a:r>
          </a:p>
          <a:p>
            <a:pPr lvl="1">
              <a:lnSpc>
                <a:spcPct val="90000"/>
              </a:lnSpc>
            </a:pPr>
            <a:r>
              <a:rPr lang="en-US" sz="2400" dirty="0"/>
              <a:t>Which pathogens would you regulate? </a:t>
            </a:r>
          </a:p>
          <a:p>
            <a:pPr lvl="1">
              <a:lnSpc>
                <a:spcPct val="90000"/>
              </a:lnSpc>
            </a:pPr>
            <a:r>
              <a:rPr lang="en-US" sz="2400" dirty="0"/>
              <a:t>What concentration would you choose?</a:t>
            </a:r>
          </a:p>
          <a:p>
            <a:pPr>
              <a:lnSpc>
                <a:spcPct val="90000"/>
              </a:lnSpc>
            </a:pPr>
            <a:r>
              <a:rPr lang="en-US" sz="2800" dirty="0"/>
              <a:t>Given technological and economic constraints how might you change your regulation?</a:t>
            </a:r>
          </a:p>
          <a:p>
            <a:pPr lvl="1">
              <a:lnSpc>
                <a:spcPct val="90000"/>
              </a:lnSpc>
            </a:pPr>
            <a:endParaRPr lang="en-US" sz="2400" dirty="0"/>
          </a:p>
        </p:txBody>
      </p:sp>
      <p:pic>
        <p:nvPicPr>
          <p:cNvPr id="34823" name="Picture 7" descr="otlogo">
            <a:hlinkClick r:id="rId3"/>
          </p:cNvPr>
          <p:cNvPicPr>
            <a:picLocks noChangeAspect="1" noChangeArrowheads="1"/>
          </p:cNvPicPr>
          <p:nvPr/>
        </p:nvPicPr>
        <p:blipFill>
          <a:blip r:embed="rId4" cstate="print"/>
          <a:srcRect/>
          <a:stretch>
            <a:fillRect/>
          </a:stretch>
        </p:blipFill>
        <p:spPr bwMode="auto">
          <a:xfrm>
            <a:off x="5791200" y="6251575"/>
            <a:ext cx="2171700" cy="606425"/>
          </a:xfrm>
          <a:prstGeom prst="rect">
            <a:avLst/>
          </a:prstGeom>
          <a:noFill/>
          <a:effectLst/>
        </p:spPr>
      </p:pic>
      <p:sp>
        <p:nvSpPr>
          <p:cNvPr id="34824" name="Text Box 8"/>
          <p:cNvSpPr txBox="1">
            <a:spLocks noChangeArrowheads="1"/>
          </p:cNvSpPr>
          <p:nvPr/>
        </p:nvSpPr>
        <p:spPr bwMode="auto">
          <a:xfrm>
            <a:off x="2590800" y="6338888"/>
            <a:ext cx="3143250" cy="519112"/>
          </a:xfrm>
          <a:prstGeom prst="rect">
            <a:avLst/>
          </a:prstGeom>
          <a:noFill/>
          <a:ln w="12700">
            <a:noFill/>
            <a:miter lim="800000"/>
            <a:headEnd type="none" w="lg" len="med"/>
            <a:tailEnd type="none" w="lg" len="med"/>
          </a:ln>
          <a:effectLst/>
        </p:spPr>
        <p:txBody>
          <a:bodyPr wrap="none">
            <a:spAutoFit/>
          </a:bodyPr>
          <a:lstStyle/>
          <a:p>
            <a:r>
              <a:rPr lang="en-US"/>
              <a:t>Setting the standards</a:t>
            </a:r>
          </a:p>
        </p:txBody>
      </p:sp>
    </p:spTree>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effectLst/>
        </p:spPr>
        <p:txBody>
          <a:bodyPr/>
          <a:lstStyle/>
          <a:p>
            <a:r>
              <a:rPr lang="en-US"/>
              <a:t>Optimal Pathogen Exposure</a:t>
            </a:r>
          </a:p>
        </p:txBody>
      </p:sp>
      <p:sp>
        <p:nvSpPr>
          <p:cNvPr id="103427" name="Rectangle 3"/>
          <p:cNvSpPr>
            <a:spLocks noGrp="1" noChangeArrowheads="1"/>
          </p:cNvSpPr>
          <p:nvPr>
            <p:ph idx="1"/>
          </p:nvPr>
        </p:nvSpPr>
        <p:spPr/>
        <p:txBody>
          <a:bodyPr/>
          <a:lstStyle/>
          <a:p>
            <a:pPr>
              <a:lnSpc>
                <a:spcPct val="80000"/>
              </a:lnSpc>
            </a:pPr>
            <a:r>
              <a:rPr lang="en-US" sz="2800" dirty="0"/>
              <a:t>Should we be exposed to small doses of pathogens so we build up our resistance?</a:t>
            </a:r>
          </a:p>
          <a:p>
            <a:pPr>
              <a:lnSpc>
                <a:spcPct val="80000"/>
              </a:lnSpc>
            </a:pPr>
            <a:r>
              <a:rPr lang="en-US" sz="2800" dirty="0"/>
              <a:t>How could we build pathogen exposure into our daily lives?</a:t>
            </a:r>
          </a:p>
          <a:p>
            <a:pPr>
              <a:lnSpc>
                <a:spcPct val="80000"/>
              </a:lnSpc>
            </a:pPr>
            <a:r>
              <a:rPr lang="en-US" sz="2800" dirty="0"/>
              <a:t>Potential application</a:t>
            </a:r>
          </a:p>
          <a:p>
            <a:pPr lvl="1">
              <a:lnSpc>
                <a:spcPct val="80000"/>
              </a:lnSpc>
            </a:pPr>
            <a:r>
              <a:rPr lang="en-US" sz="2400" dirty="0"/>
              <a:t>Common cold (continues to mutate)</a:t>
            </a:r>
          </a:p>
          <a:p>
            <a:pPr lvl="1">
              <a:lnSpc>
                <a:spcPct val="80000"/>
              </a:lnSpc>
            </a:pPr>
            <a:r>
              <a:rPr lang="en-US" sz="2400" dirty="0"/>
              <a:t>Norwalk virus (Immunity, however, is not permanent and re-infection can occur after 2 years)</a:t>
            </a:r>
          </a:p>
          <a:p>
            <a:pPr lvl="1">
              <a:lnSpc>
                <a:spcPct val="80000"/>
              </a:lnSpc>
            </a:pPr>
            <a:r>
              <a:rPr lang="en-US" sz="2400" dirty="0"/>
              <a:t>HIV (no immunity)</a:t>
            </a:r>
          </a:p>
          <a:p>
            <a:pPr lvl="1">
              <a:lnSpc>
                <a:spcPct val="80000"/>
              </a:lnSpc>
            </a:pPr>
            <a:r>
              <a:rPr lang="en-US" sz="2400" dirty="0"/>
              <a:t>The case of Typhoid</a:t>
            </a:r>
          </a:p>
        </p:txBody>
      </p:sp>
      <p:sp>
        <p:nvSpPr>
          <p:cNvPr id="2" name="Rectangle 1"/>
          <p:cNvSpPr/>
          <p:nvPr/>
        </p:nvSpPr>
        <p:spPr>
          <a:xfrm>
            <a:off x="672788" y="5733200"/>
            <a:ext cx="7831875" cy="1323439"/>
          </a:xfrm>
          <a:prstGeom prst="rect">
            <a:avLst/>
          </a:prstGeom>
        </p:spPr>
        <p:txBody>
          <a:bodyPr wrap="square">
            <a:spAutoFit/>
          </a:bodyPr>
          <a:lstStyle/>
          <a:p>
            <a:pPr marL="342900" indent="-342900">
              <a:buFont typeface="Arial" pitchFamily="34" charset="0"/>
              <a:buChar char="•"/>
            </a:pPr>
            <a:r>
              <a:rPr lang="en-US" sz="2000" dirty="0"/>
              <a:t>Early exposure to germs has lasting benefits. </a:t>
            </a:r>
            <a:r>
              <a:rPr lang="en-US" sz="2000" dirty="0">
                <a:hlinkClick r:id="rId3"/>
              </a:rPr>
              <a:t>Nature, March 2012</a:t>
            </a:r>
            <a:endParaRPr lang="en-US" sz="2000" dirty="0"/>
          </a:p>
          <a:p>
            <a:pPr marL="342900" indent="-342900">
              <a:buFont typeface="Arial" pitchFamily="34" charset="0"/>
              <a:buChar char="•"/>
            </a:pPr>
            <a:r>
              <a:rPr lang="en-US" sz="2000" dirty="0"/>
              <a:t>Immune systems of healthy adults 'remember' germs to which they’ve never been exposed, </a:t>
            </a:r>
            <a:r>
              <a:rPr lang="en-US" sz="2000" dirty="0">
                <a:hlinkClick r:id="rId4"/>
              </a:rPr>
              <a:t>Stanford study  Feb 2013</a:t>
            </a:r>
            <a:endParaRPr lang="en-US" sz="2000" dirty="0"/>
          </a:p>
          <a:p>
            <a:endParaRPr lang="en-US" sz="2000"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34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34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34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34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342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342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7" grpId="0" build="p" bldLvl="2"/>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a:t>Safe Drinking Water Act (1974)</a:t>
            </a:r>
          </a:p>
        </p:txBody>
      </p:sp>
      <p:sp>
        <p:nvSpPr>
          <p:cNvPr id="31748" name="Rectangle 4"/>
          <p:cNvSpPr>
            <a:spLocks noChangeArrowheads="1"/>
          </p:cNvSpPr>
          <p:nvPr/>
        </p:nvSpPr>
        <p:spPr bwMode="auto">
          <a:xfrm>
            <a:off x="2449551" y="2036956"/>
            <a:ext cx="1703388"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mandatory</a:t>
            </a:r>
          </a:p>
        </p:txBody>
      </p:sp>
      <p:sp>
        <p:nvSpPr>
          <p:cNvPr id="31749" name="Rectangle 5"/>
          <p:cNvSpPr>
            <a:spLocks noChangeArrowheads="1"/>
          </p:cNvSpPr>
          <p:nvPr/>
        </p:nvSpPr>
        <p:spPr bwMode="auto">
          <a:xfrm>
            <a:off x="2755358" y="2479288"/>
            <a:ext cx="1584325"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suggested</a:t>
            </a:r>
          </a:p>
        </p:txBody>
      </p:sp>
      <p:sp>
        <p:nvSpPr>
          <p:cNvPr id="31747" name="Rectangle 3"/>
          <p:cNvSpPr>
            <a:spLocks noGrp="1" noChangeArrowheads="1"/>
          </p:cNvSpPr>
          <p:nvPr>
            <p:ph idx="1"/>
          </p:nvPr>
        </p:nvSpPr>
        <p:spPr/>
        <p:txBody>
          <a:bodyPr/>
          <a:lstStyle/>
          <a:p>
            <a:pPr>
              <a:tabLst>
                <a:tab pos="1370013" algn="l"/>
              </a:tabLst>
            </a:pPr>
            <a:r>
              <a:rPr lang="en-US" sz="2800" dirty="0"/>
              <a:t>Specific standards for drinking water</a:t>
            </a:r>
          </a:p>
          <a:p>
            <a:pPr lvl="1">
              <a:tabLst>
                <a:tab pos="1370013" algn="l"/>
              </a:tabLst>
            </a:pPr>
            <a:r>
              <a:rPr lang="en-US" sz="2400" dirty="0"/>
              <a:t>primary (__________)</a:t>
            </a:r>
          </a:p>
          <a:p>
            <a:pPr lvl="1">
              <a:tabLst>
                <a:tab pos="1370013" algn="l"/>
              </a:tabLst>
            </a:pPr>
            <a:r>
              <a:rPr lang="en-US" sz="2400" dirty="0"/>
              <a:t>secondary (__________ upper limits for non-health related parameters)</a:t>
            </a:r>
          </a:p>
          <a:p>
            <a:pPr>
              <a:tabLst>
                <a:tab pos="1370013" algn="l"/>
              </a:tabLst>
            </a:pPr>
            <a:r>
              <a:rPr lang="en-US" sz="2800" dirty="0"/>
              <a:t>Applicable to all water supplies serving more than 25 people or having 15 or more service connections</a:t>
            </a:r>
          </a:p>
          <a:p>
            <a:pPr>
              <a:tabLst>
                <a:tab pos="1370013" algn="l"/>
              </a:tabLst>
            </a:pPr>
            <a:r>
              <a:rPr lang="en-US" sz="2800" dirty="0"/>
              <a:t>Enforced by U.S. Environmental Protection Agency</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3174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3174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8" grpId="0" build="p" autoUpdateAnimBg="0"/>
      <p:bldP spid="31749" grpId="0" build="p"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announcements</a:t>
            </a:r>
          </a:p>
        </p:txBody>
      </p:sp>
      <p:sp>
        <p:nvSpPr>
          <p:cNvPr id="3" name="Content Placeholder 2"/>
          <p:cNvSpPr>
            <a:spLocks noGrp="1"/>
          </p:cNvSpPr>
          <p:nvPr>
            <p:ph idx="1"/>
          </p:nvPr>
        </p:nvSpPr>
        <p:spPr/>
        <p:txBody>
          <a:bodyPr/>
          <a:lstStyle/>
          <a:p>
            <a:r>
              <a:rPr lang="en-US" dirty="0" smtClean="0"/>
              <a:t>Review </a:t>
            </a:r>
            <a:r>
              <a:rPr lang="en-US" dirty="0"/>
              <a:t>entire </a:t>
            </a:r>
            <a:r>
              <a:rPr lang="en-US" dirty="0" smtClean="0"/>
              <a:t>python tutorial </a:t>
            </a:r>
          </a:p>
          <a:p>
            <a:r>
              <a:rPr lang="en-US" dirty="0" smtClean="0"/>
              <a:t>PLAY</a:t>
            </a:r>
            <a:r>
              <a:rPr lang="en-US" dirty="0"/>
              <a:t>: Write some simple code (</a:t>
            </a:r>
            <a:r>
              <a:rPr lang="en-US" sz="2400" dirty="0"/>
              <a:t>perhaps rewrite the PV=</a:t>
            </a:r>
            <a:r>
              <a:rPr lang="en-US" sz="2400" dirty="0" err="1"/>
              <a:t>nRT</a:t>
            </a:r>
            <a:r>
              <a:rPr lang="en-US" sz="2400" dirty="0"/>
              <a:t> problem – solve for a different variable</a:t>
            </a:r>
            <a:r>
              <a:rPr lang="en-US" dirty="0"/>
              <a:t>)</a:t>
            </a:r>
          </a:p>
          <a:p>
            <a:r>
              <a:rPr lang="en-US" dirty="0"/>
              <a:t>Why did we create functions </a:t>
            </a:r>
            <a:r>
              <a:rPr lang="en-US" dirty="0" smtClean="0"/>
              <a:t>(</a:t>
            </a:r>
            <a:r>
              <a:rPr lang="en-US" dirty="0" err="1" smtClean="0"/>
              <a:t>aguaclara</a:t>
            </a:r>
            <a:r>
              <a:rPr lang="en-US" dirty="0" smtClean="0"/>
              <a:t>)?</a:t>
            </a:r>
            <a:endParaRPr lang="en-US" dirty="0"/>
          </a:p>
          <a:p>
            <a:r>
              <a:rPr lang="en-US" dirty="0"/>
              <a:t>Head loss (major and minor)</a:t>
            </a:r>
          </a:p>
          <a:p>
            <a:r>
              <a:rPr lang="en-US" dirty="0"/>
              <a:t>This is not a Python Class – functions, units, graphs, print</a:t>
            </a:r>
          </a:p>
        </p:txBody>
      </p:sp>
    </p:spTree>
    <p:extLst>
      <p:ext uri="{BB962C8B-B14F-4D97-AF65-F5344CB8AC3E}">
        <p14:creationId xmlns:p14="http://schemas.microsoft.com/office/powerpoint/2010/main" val="3432296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12" name="Rectangle 3">
            <a:extLst>
              <a:ext uri="{FF2B5EF4-FFF2-40B4-BE49-F238E27FC236}">
                <a16:creationId xmlns:a16="http://schemas.microsoft.com/office/drawing/2014/main" id="{0F8FC8AB-D5D6-4521-A7A4-CA9617E44DD1}"/>
              </a:ext>
            </a:extLst>
          </p:cNvPr>
          <p:cNvSpPr>
            <a:spLocks noGrp="1" noChangeArrowheads="1"/>
          </p:cNvSpPr>
          <p:nvPr>
            <p:ph idx="1"/>
          </p:nvPr>
        </p:nvSpPr>
        <p:spPr>
          <a:xfrm>
            <a:off x="2295330" y="1600200"/>
            <a:ext cx="6391469" cy="4525963"/>
          </a:xfrm>
          <a:noFill/>
          <a:ln/>
        </p:spPr>
        <p:txBody>
          <a:bodyPr/>
          <a:lstStyle/>
          <a:p>
            <a:r>
              <a:rPr lang="en-US" sz="3000" dirty="0">
                <a:solidFill>
                  <a:schemeClr val="bg1">
                    <a:lumMod val="75000"/>
                  </a:schemeClr>
                </a:solidFill>
              </a:rPr>
              <a:t>History of our understanding of waterborne disease</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b="1" dirty="0"/>
              <a:t>Drinking Water Standards: how do we decide what is allowed in the water we drink?</a:t>
            </a:r>
          </a:p>
        </p:txBody>
      </p:sp>
      <p:pic>
        <p:nvPicPr>
          <p:cNvPr id="13" name="Picture 12" descr="183">
            <a:hlinkClick r:id="rId3" action="ppaction://hlinksldjump"/>
            <a:extLst>
              <a:ext uri="{FF2B5EF4-FFF2-40B4-BE49-F238E27FC236}">
                <a16:creationId xmlns:a16="http://schemas.microsoft.com/office/drawing/2014/main" id="{520C32AD-A195-49EF-9AAB-8BB5A535C1B8}"/>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14" name="Picture 7" descr="otlogo">
            <a:hlinkClick r:id="rId5" action="ppaction://hlinksldjump"/>
            <a:extLst>
              <a:ext uri="{FF2B5EF4-FFF2-40B4-BE49-F238E27FC236}">
                <a16:creationId xmlns:a16="http://schemas.microsoft.com/office/drawing/2014/main" id="{745BD83A-784D-4322-BBA3-9EB0D9E4285D}"/>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15" name="Picture 14">
            <a:hlinkClick r:id="rId7" action="ppaction://hlinksldjump"/>
            <a:extLst>
              <a:ext uri="{FF2B5EF4-FFF2-40B4-BE49-F238E27FC236}">
                <a16:creationId xmlns:a16="http://schemas.microsoft.com/office/drawing/2014/main" id="{B733382F-925C-4377-9BCF-8FC52F71384D}"/>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16" name="TextBox 15">
            <a:extLst>
              <a:ext uri="{FF2B5EF4-FFF2-40B4-BE49-F238E27FC236}">
                <a16:creationId xmlns:a16="http://schemas.microsoft.com/office/drawing/2014/main" id="{56DD895E-7431-4C3D-933A-5C2E9D923485}"/>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143245087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Standards: (Health)</a:t>
            </a:r>
            <a:br>
              <a:rPr lang="en-US" dirty="0"/>
            </a:br>
            <a:r>
              <a:rPr lang="en-US" dirty="0"/>
              <a:t>6 Broad Categories</a:t>
            </a:r>
          </a:p>
        </p:txBody>
      </p:sp>
      <p:sp>
        <p:nvSpPr>
          <p:cNvPr id="3" name="Content Placeholder 2"/>
          <p:cNvSpPr>
            <a:spLocks noGrp="1"/>
          </p:cNvSpPr>
          <p:nvPr>
            <p:ph idx="1"/>
          </p:nvPr>
        </p:nvSpPr>
        <p:spPr/>
        <p:txBody>
          <a:bodyPr/>
          <a:lstStyle/>
          <a:p>
            <a:r>
              <a:rPr lang="en-US" dirty="0">
                <a:hlinkClick r:id="rId2"/>
              </a:rPr>
              <a:t>Microorganisms</a:t>
            </a:r>
            <a:endParaRPr lang="en-US" dirty="0"/>
          </a:p>
          <a:p>
            <a:r>
              <a:rPr lang="en-US" dirty="0">
                <a:hlinkClick r:id="rId3"/>
              </a:rPr>
              <a:t>Disinfectants</a:t>
            </a:r>
            <a:endParaRPr lang="en-US" dirty="0"/>
          </a:p>
          <a:p>
            <a:r>
              <a:rPr lang="en-US" dirty="0">
                <a:hlinkClick r:id="rId2"/>
              </a:rPr>
              <a:t>Disinfection Byproducts</a:t>
            </a:r>
            <a:endParaRPr lang="en-US" dirty="0"/>
          </a:p>
          <a:p>
            <a:r>
              <a:rPr lang="en-US" dirty="0">
                <a:hlinkClick r:id="rId2"/>
              </a:rPr>
              <a:t>Inorganic Chemicals</a:t>
            </a:r>
            <a:endParaRPr lang="en-US" dirty="0"/>
          </a:p>
          <a:p>
            <a:r>
              <a:rPr lang="en-US" dirty="0">
                <a:hlinkClick r:id="rId2"/>
              </a:rPr>
              <a:t>Organic Chemicals</a:t>
            </a:r>
            <a:endParaRPr lang="en-US" dirty="0"/>
          </a:p>
          <a:p>
            <a:r>
              <a:rPr lang="en-US" dirty="0">
                <a:hlinkClick r:id="rId2"/>
              </a:rPr>
              <a:t>Radionuclides</a:t>
            </a:r>
            <a:endParaRPr lang="en-US" dirty="0"/>
          </a:p>
        </p:txBody>
      </p:sp>
      <p:sp>
        <p:nvSpPr>
          <p:cNvPr id="4" name="TextBox 3"/>
          <p:cNvSpPr txBox="1"/>
          <p:nvPr/>
        </p:nvSpPr>
        <p:spPr>
          <a:xfrm>
            <a:off x="884664" y="6057415"/>
            <a:ext cx="2533066" cy="523220"/>
          </a:xfrm>
          <a:prstGeom prst="rect">
            <a:avLst/>
          </a:prstGeom>
          <a:noFill/>
        </p:spPr>
        <p:txBody>
          <a:bodyPr wrap="none" rtlCol="0">
            <a:spAutoFit/>
          </a:bodyPr>
          <a:lstStyle/>
          <a:p>
            <a:r>
              <a:rPr lang="en-US" dirty="0"/>
              <a:t>Where is “dirt”?</a:t>
            </a:r>
          </a:p>
        </p:txBody>
      </p:sp>
    </p:spTree>
    <p:extLst>
      <p:ext uri="{BB962C8B-B14F-4D97-AF65-F5344CB8AC3E}">
        <p14:creationId xmlns:p14="http://schemas.microsoft.com/office/powerpoint/2010/main" val="417030773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noFill/>
          <a:ln/>
          <a:effectLst/>
        </p:spPr>
        <p:txBody>
          <a:bodyPr anchor="b"/>
          <a:lstStyle/>
          <a:p>
            <a:r>
              <a:rPr lang="en-US" dirty="0"/>
              <a:t>Primary Standards: (Health)</a:t>
            </a:r>
            <a:br>
              <a:rPr lang="en-US" dirty="0"/>
            </a:br>
            <a:r>
              <a:rPr lang="en-US" sz="3600" dirty="0"/>
              <a:t>Inorganic chemicals (units of mg/L)</a:t>
            </a:r>
            <a:endParaRPr lang="en-US" sz="3600" b="1" dirty="0"/>
          </a:p>
        </p:txBody>
      </p:sp>
      <p:sp>
        <p:nvSpPr>
          <p:cNvPr id="7171" name="Rectangle 3"/>
          <p:cNvSpPr>
            <a:spLocks noGrp="1" noChangeArrowheads="1"/>
          </p:cNvSpPr>
          <p:nvPr>
            <p:ph idx="1"/>
          </p:nvPr>
        </p:nvSpPr>
        <p:spPr>
          <a:xfrm>
            <a:off x="685800" y="1676400"/>
            <a:ext cx="7772400" cy="5105400"/>
          </a:xfrm>
          <a:noFill/>
          <a:ln/>
        </p:spPr>
        <p:txBody>
          <a:bodyPr/>
          <a:lstStyle/>
          <a:p>
            <a:pPr marL="4763" indent="-4763">
              <a:lnSpc>
                <a:spcPct val="90000"/>
              </a:lnSpc>
              <a:buFont typeface="Wingdings" pitchFamily="2" charset="2"/>
              <a:buNone/>
              <a:tabLst>
                <a:tab pos="4564063" algn="ctr"/>
                <a:tab pos="6569075" algn="ctr"/>
              </a:tabLst>
            </a:pPr>
            <a:r>
              <a:rPr lang="en-US" sz="1800" u="sng" dirty="0"/>
              <a:t>Contaminant	U.S. EPA</a:t>
            </a:r>
          </a:p>
          <a:p>
            <a:pPr marL="4763" indent="-4763">
              <a:lnSpc>
                <a:spcPct val="90000"/>
              </a:lnSpc>
              <a:buFont typeface="Wingdings" pitchFamily="2" charset="2"/>
              <a:buNone/>
              <a:tabLst>
                <a:tab pos="4564063" algn="ctr"/>
                <a:tab pos="6569075" algn="ctr"/>
              </a:tabLst>
            </a:pPr>
            <a:r>
              <a:rPr lang="en-US" sz="1800" dirty="0">
                <a:cs typeface="Arial" pitchFamily="34" charset="0"/>
              </a:rPr>
              <a:t>Antimony</a:t>
            </a:r>
            <a:r>
              <a:rPr lang="en-US" sz="1800" dirty="0">
                <a:solidFill>
                  <a:srgbClr val="000000"/>
                </a:solidFill>
                <a:cs typeface="Times New Roman" pitchFamily="18" charset="0"/>
              </a:rPr>
              <a:t>	</a:t>
            </a:r>
            <a:r>
              <a:rPr lang="en-US" sz="1800" dirty="0">
                <a:cs typeface="Arial" pitchFamily="34" charset="0"/>
              </a:rPr>
              <a:t>0.006</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Arsenic</a:t>
            </a:r>
            <a:r>
              <a:rPr lang="en-US" sz="1800" dirty="0">
                <a:solidFill>
                  <a:srgbClr val="000000"/>
                </a:solidFill>
                <a:cs typeface="Times New Roman" pitchFamily="18" charset="0"/>
              </a:rPr>
              <a:t>	</a:t>
            </a:r>
            <a:r>
              <a:rPr lang="en-US" sz="1800" dirty="0">
                <a:cs typeface="Arial" pitchFamily="34" charset="0"/>
              </a:rPr>
              <a:t>0.01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Asbestos (fiber &gt;10 micrometers)</a:t>
            </a:r>
            <a:r>
              <a:rPr lang="en-US" sz="1800" dirty="0">
                <a:solidFill>
                  <a:srgbClr val="000000"/>
                </a:solidFill>
                <a:cs typeface="Times New Roman" pitchFamily="18" charset="0"/>
              </a:rPr>
              <a:t>	</a:t>
            </a:r>
            <a:r>
              <a:rPr lang="en-US" sz="1800" dirty="0">
                <a:cs typeface="Arial" pitchFamily="34" charset="0"/>
              </a:rPr>
              <a:t>7 MFL</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Barium</a:t>
            </a:r>
            <a:r>
              <a:rPr lang="en-US" sz="1800" dirty="0">
                <a:solidFill>
                  <a:srgbClr val="000000"/>
                </a:solidFill>
                <a:cs typeface="Times New Roman" pitchFamily="18" charset="0"/>
              </a:rPr>
              <a:t>	</a:t>
            </a:r>
            <a:r>
              <a:rPr lang="en-US" sz="1800" dirty="0">
                <a:cs typeface="Arial" pitchFamily="34" charset="0"/>
              </a:rPr>
              <a:t>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Beryllium</a:t>
            </a:r>
            <a:r>
              <a:rPr lang="en-US" sz="1800" dirty="0">
                <a:solidFill>
                  <a:srgbClr val="000000"/>
                </a:solidFill>
                <a:cs typeface="Times New Roman" pitchFamily="18" charset="0"/>
              </a:rPr>
              <a:t>	</a:t>
            </a:r>
            <a:r>
              <a:rPr lang="en-US" sz="1800" dirty="0">
                <a:cs typeface="Arial" pitchFamily="34" charset="0"/>
              </a:rPr>
              <a:t>0.004</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Cadmium</a:t>
            </a:r>
            <a:r>
              <a:rPr lang="en-US" sz="1800" dirty="0">
                <a:solidFill>
                  <a:srgbClr val="000000"/>
                </a:solidFill>
                <a:cs typeface="Times New Roman" pitchFamily="18" charset="0"/>
              </a:rPr>
              <a:t>	</a:t>
            </a:r>
            <a:r>
              <a:rPr lang="en-US" sz="1800" dirty="0">
                <a:cs typeface="Arial" pitchFamily="34" charset="0"/>
              </a:rPr>
              <a:t>0.005</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Chromium (total)</a:t>
            </a:r>
            <a:r>
              <a:rPr lang="en-US" sz="1800" dirty="0">
                <a:solidFill>
                  <a:srgbClr val="000000"/>
                </a:solidFill>
                <a:cs typeface="Times New Roman" pitchFamily="18" charset="0"/>
              </a:rPr>
              <a:t>	</a:t>
            </a:r>
            <a:r>
              <a:rPr lang="en-US" sz="1800" dirty="0">
                <a:cs typeface="Arial" pitchFamily="34" charset="0"/>
              </a:rPr>
              <a:t>0.1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Copper</a:t>
            </a:r>
            <a:r>
              <a:rPr lang="en-US" sz="1800" dirty="0">
                <a:solidFill>
                  <a:srgbClr val="000000"/>
                </a:solidFill>
                <a:cs typeface="Times New Roman" pitchFamily="18" charset="0"/>
              </a:rPr>
              <a:t>	</a:t>
            </a:r>
            <a:r>
              <a:rPr lang="en-US" sz="1800" dirty="0">
                <a:cs typeface="Arial" pitchFamily="34" charset="0"/>
              </a:rPr>
              <a:t>Action Level=1.3; TT</a:t>
            </a:r>
            <a:r>
              <a:rPr lang="en-US" sz="2000" baseline="30000" dirty="0">
                <a:cs typeface="Arial" pitchFamily="34" charset="0"/>
                <a:hlinkClick r:id="rId3"/>
              </a:rPr>
              <a:t>8</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Cyanide (as free cyanide)</a:t>
            </a:r>
            <a:r>
              <a:rPr lang="en-US" sz="1800" dirty="0">
                <a:solidFill>
                  <a:srgbClr val="000000"/>
                </a:solidFill>
                <a:cs typeface="Times New Roman" pitchFamily="18" charset="0"/>
              </a:rPr>
              <a:t>	</a:t>
            </a:r>
            <a:r>
              <a:rPr lang="en-US" sz="1800" dirty="0">
                <a:cs typeface="Arial" pitchFamily="34" charset="0"/>
              </a:rPr>
              <a:t>0.2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Fluoride</a:t>
            </a:r>
            <a:r>
              <a:rPr lang="en-US" sz="1800" dirty="0">
                <a:solidFill>
                  <a:srgbClr val="000000"/>
                </a:solidFill>
                <a:cs typeface="Times New Roman" pitchFamily="18" charset="0"/>
              </a:rPr>
              <a:t>	</a:t>
            </a:r>
            <a:r>
              <a:rPr lang="en-US" sz="1800" dirty="0">
                <a:cs typeface="Arial" pitchFamily="34" charset="0"/>
              </a:rPr>
              <a:t>4.0</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Lead</a:t>
            </a:r>
            <a:r>
              <a:rPr lang="en-US" sz="1800" dirty="0">
                <a:solidFill>
                  <a:srgbClr val="000000"/>
                </a:solidFill>
                <a:cs typeface="Times New Roman" pitchFamily="18" charset="0"/>
              </a:rPr>
              <a:t>	</a:t>
            </a:r>
            <a:r>
              <a:rPr lang="en-US" sz="1800" dirty="0">
                <a:cs typeface="Arial" pitchFamily="34" charset="0"/>
              </a:rPr>
              <a:t>Action Level=0.015; TT</a:t>
            </a:r>
            <a:r>
              <a:rPr lang="en-US" sz="2000" baseline="30000" dirty="0">
                <a:cs typeface="Arial" pitchFamily="34" charset="0"/>
                <a:hlinkClick r:id="rId3"/>
              </a:rPr>
              <a:t>8</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Inorganic Mercury</a:t>
            </a:r>
            <a:r>
              <a:rPr lang="en-US" sz="1800" dirty="0">
                <a:solidFill>
                  <a:srgbClr val="000000"/>
                </a:solidFill>
                <a:cs typeface="Times New Roman" pitchFamily="18" charset="0"/>
              </a:rPr>
              <a:t>	</a:t>
            </a:r>
            <a:r>
              <a:rPr lang="en-US" sz="1800" dirty="0">
                <a:cs typeface="Arial" pitchFamily="34" charset="0"/>
              </a:rPr>
              <a:t>0.002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Nitrate (measured as Nitrogen)</a:t>
            </a:r>
            <a:r>
              <a:rPr lang="en-US" sz="1800" dirty="0">
                <a:solidFill>
                  <a:srgbClr val="000000"/>
                </a:solidFill>
                <a:cs typeface="Times New Roman" pitchFamily="18" charset="0"/>
              </a:rPr>
              <a:t>	</a:t>
            </a:r>
            <a:r>
              <a:rPr lang="en-US" sz="1800" dirty="0">
                <a:cs typeface="Arial" pitchFamily="34" charset="0"/>
              </a:rPr>
              <a:t>10</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Nitrite (measured as Nitrogen)</a:t>
            </a:r>
            <a:r>
              <a:rPr lang="en-US" sz="1800" dirty="0">
                <a:solidFill>
                  <a:srgbClr val="000000"/>
                </a:solidFill>
                <a:cs typeface="Times New Roman" pitchFamily="18" charset="0"/>
              </a:rPr>
              <a:t>	</a:t>
            </a:r>
            <a:r>
              <a:rPr lang="en-US" sz="1800" dirty="0">
                <a:cs typeface="Arial" pitchFamily="34" charset="0"/>
              </a:rPr>
              <a:t>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Selenium</a:t>
            </a:r>
            <a:r>
              <a:rPr lang="en-US" sz="1800" dirty="0">
                <a:solidFill>
                  <a:srgbClr val="000000"/>
                </a:solidFill>
                <a:cs typeface="Times New Roman" pitchFamily="18" charset="0"/>
              </a:rPr>
              <a:t>	</a:t>
            </a:r>
            <a:r>
              <a:rPr lang="en-US" sz="1800" dirty="0">
                <a:cs typeface="Arial" pitchFamily="34" charset="0"/>
              </a:rPr>
              <a:t>0.05</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Thallium</a:t>
            </a:r>
            <a:r>
              <a:rPr lang="en-US" sz="1800" dirty="0">
                <a:solidFill>
                  <a:srgbClr val="000000"/>
                </a:solidFill>
                <a:cs typeface="Times New Roman" pitchFamily="18" charset="0"/>
              </a:rPr>
              <a:t>	</a:t>
            </a:r>
            <a:r>
              <a:rPr lang="en-US" sz="1800" dirty="0">
                <a:cs typeface="Arial" pitchFamily="34" charset="0"/>
              </a:rPr>
              <a:t>0.002</a:t>
            </a:r>
          </a:p>
        </p:txBody>
      </p:sp>
      <p:cxnSp>
        <p:nvCxnSpPr>
          <p:cNvPr id="3" name="Straight Arrow Connector 2"/>
          <p:cNvCxnSpPr/>
          <p:nvPr/>
        </p:nvCxnSpPr>
        <p:spPr bwMode="auto">
          <a:xfrm>
            <a:off x="260195" y="2460702"/>
            <a:ext cx="505522" cy="0"/>
          </a:xfrm>
          <a:prstGeom prst="straightConnector1">
            <a:avLst/>
          </a:prstGeom>
          <a:noFill/>
          <a:ln w="12700" cap="flat" cmpd="sng" algn="ctr">
            <a:solidFill>
              <a:schemeClr val="tx1"/>
            </a:solidFill>
            <a:prstDash val="solid"/>
            <a:round/>
            <a:headEnd type="none" w="lg" len="med"/>
            <a:tailEnd type="arrow"/>
          </a:ln>
          <a:effectLst/>
        </p:spPr>
      </p:cxnSp>
      <p:cxnSp>
        <p:nvCxnSpPr>
          <p:cNvPr id="6" name="Straight Arrow Connector 5"/>
          <p:cNvCxnSpPr/>
          <p:nvPr/>
        </p:nvCxnSpPr>
        <p:spPr bwMode="auto">
          <a:xfrm>
            <a:off x="223024" y="4895385"/>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noFill/>
          <a:ln/>
          <a:effectLst/>
        </p:spPr>
        <p:txBody>
          <a:bodyPr anchor="b"/>
          <a:lstStyle/>
          <a:p>
            <a:r>
              <a:rPr lang="en-US" sz="2800" dirty="0"/>
              <a:t>Primary Standards: (Health) A Few Organic Chemicals (units of mg/L) </a:t>
            </a:r>
            <a:r>
              <a:rPr lang="en-US" sz="2400" dirty="0"/>
              <a:t>see the complete list!</a:t>
            </a:r>
          </a:p>
        </p:txBody>
      </p:sp>
      <p:sp>
        <p:nvSpPr>
          <p:cNvPr id="9219" name="Rectangle 3"/>
          <p:cNvSpPr>
            <a:spLocks noGrp="1" noChangeArrowheads="1"/>
          </p:cNvSpPr>
          <p:nvPr>
            <p:ph idx="1"/>
          </p:nvPr>
        </p:nvSpPr>
        <p:spPr>
          <a:xfrm>
            <a:off x="685800" y="1828800"/>
            <a:ext cx="7772400" cy="4114800"/>
          </a:xfrm>
          <a:noFill/>
          <a:ln/>
        </p:spPr>
        <p:txBody>
          <a:bodyPr/>
          <a:lstStyle/>
          <a:p>
            <a:pPr marL="4763" indent="-4763">
              <a:lnSpc>
                <a:spcPct val="90000"/>
              </a:lnSpc>
              <a:buFont typeface="Wingdings" pitchFamily="2" charset="2"/>
              <a:buNone/>
              <a:tabLst>
                <a:tab pos="4564063" algn="ctr"/>
                <a:tab pos="6569075" algn="ctr"/>
              </a:tabLst>
            </a:pPr>
            <a:r>
              <a:rPr lang="en-US" sz="1600" u="sng"/>
              <a:t>Contaminant	MCLG	MCL</a:t>
            </a:r>
            <a:endParaRPr lang="en-US" sz="1600"/>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Acrylamide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Alachlor</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Atrazine</a:t>
            </a:r>
            <a:r>
              <a:rPr lang="en-US" sz="1600">
                <a:solidFill>
                  <a:srgbClr val="000000"/>
                </a:solidFill>
                <a:cs typeface="Times New Roman" pitchFamily="18" charset="0"/>
              </a:rPr>
              <a:t>	</a:t>
            </a:r>
            <a:r>
              <a:rPr lang="en-US" sz="1600">
                <a:latin typeface="Arial" pitchFamily="34" charset="0"/>
                <a:cs typeface="Arial" pitchFamily="34" charset="0"/>
              </a:rPr>
              <a:t>0.003</a:t>
            </a:r>
            <a:r>
              <a:rPr lang="en-US" sz="1600">
                <a:solidFill>
                  <a:srgbClr val="000000"/>
                </a:solidFill>
                <a:cs typeface="Times New Roman" pitchFamily="18" charset="0"/>
              </a:rPr>
              <a:t>	</a:t>
            </a:r>
            <a:r>
              <a:rPr lang="en-US" sz="1600">
                <a:latin typeface="Arial" pitchFamily="34" charset="0"/>
                <a:cs typeface="Arial" pitchFamily="34" charset="0"/>
              </a:rPr>
              <a:t>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Benzene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1-1-Dichloroethylene</a:t>
            </a:r>
            <a:r>
              <a:rPr lang="en-US" sz="1600">
                <a:solidFill>
                  <a:srgbClr val="000000"/>
                </a:solidFill>
                <a:cs typeface="Times New Roman" pitchFamily="18" charset="0"/>
              </a:rPr>
              <a:t>	</a:t>
            </a:r>
            <a:r>
              <a:rPr lang="en-US" sz="1600">
                <a:latin typeface="Arial" pitchFamily="34" charset="0"/>
                <a:cs typeface="Arial" pitchFamily="34" charset="0"/>
              </a:rPr>
              <a:t>0.007</a:t>
            </a:r>
            <a:r>
              <a:rPr lang="en-US" sz="1600">
                <a:solidFill>
                  <a:srgbClr val="000000"/>
                </a:solidFill>
                <a:cs typeface="Times New Roman" pitchFamily="18" charset="0"/>
              </a:rPr>
              <a:t>	</a:t>
            </a:r>
            <a:r>
              <a:rPr lang="en-US" sz="1600">
                <a:latin typeface="Arial" pitchFamily="34" charset="0"/>
                <a:cs typeface="Arial" pitchFamily="34" charset="0"/>
              </a:rPr>
              <a:t>0.007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Dioxin (2,3,7,8-TCDD)</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Epichlorohydrin</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Ethylbenzene</a:t>
            </a:r>
            <a:r>
              <a:rPr lang="en-US" sz="1600">
                <a:solidFill>
                  <a:srgbClr val="000000"/>
                </a:solidFill>
                <a:cs typeface="Times New Roman" pitchFamily="18" charset="0"/>
              </a:rPr>
              <a:t>	</a:t>
            </a:r>
            <a:r>
              <a:rPr lang="en-US" sz="1600">
                <a:latin typeface="Arial" pitchFamily="34" charset="0"/>
                <a:cs typeface="Arial" pitchFamily="34" charset="0"/>
              </a:rPr>
              <a:t>0.7</a:t>
            </a:r>
            <a:r>
              <a:rPr lang="en-US" sz="1600">
                <a:solidFill>
                  <a:srgbClr val="000000"/>
                </a:solidFill>
                <a:cs typeface="Times New Roman" pitchFamily="18" charset="0"/>
              </a:rPr>
              <a:t>	</a:t>
            </a:r>
            <a:r>
              <a:rPr lang="en-US" sz="1600">
                <a:latin typeface="Arial" pitchFamily="34" charset="0"/>
                <a:cs typeface="Arial" pitchFamily="34" charset="0"/>
              </a:rPr>
              <a:t>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Ethelyne dibromide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Lindane</a:t>
            </a:r>
            <a:r>
              <a:rPr lang="en-US" sz="1600">
                <a:solidFill>
                  <a:srgbClr val="000000"/>
                </a:solidFill>
                <a:cs typeface="Times New Roman" pitchFamily="18" charset="0"/>
              </a:rPr>
              <a:t>	</a:t>
            </a:r>
            <a:r>
              <a:rPr lang="en-US" sz="1600">
                <a:latin typeface="Arial" pitchFamily="34" charset="0"/>
                <a:cs typeface="Arial" pitchFamily="34" charset="0"/>
              </a:rPr>
              <a:t>0.0002</a:t>
            </a:r>
            <a:r>
              <a:rPr lang="en-US" sz="1600">
                <a:solidFill>
                  <a:srgbClr val="000000"/>
                </a:solidFill>
                <a:cs typeface="Times New Roman" pitchFamily="18" charset="0"/>
              </a:rPr>
              <a:t>	</a:t>
            </a:r>
            <a:r>
              <a:rPr lang="en-US" sz="1600">
                <a:latin typeface="Arial" pitchFamily="34" charset="0"/>
                <a:cs typeface="Arial" pitchFamily="34" charset="0"/>
              </a:rPr>
              <a:t>0.0002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Polychlorinated biphenyls (PCBs)</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Tetrachloroethylene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Toluene</a:t>
            </a:r>
            <a:r>
              <a:rPr lang="en-US" sz="1600">
                <a:solidFill>
                  <a:srgbClr val="000000"/>
                </a:solidFill>
                <a:cs typeface="Times New Roman" pitchFamily="18" charset="0"/>
              </a:rPr>
              <a:t>	</a:t>
            </a:r>
            <a:r>
              <a:rPr lang="en-US" sz="1600">
                <a:latin typeface="Arial" pitchFamily="34" charset="0"/>
                <a:cs typeface="Arial" pitchFamily="34" charset="0"/>
              </a:rPr>
              <a:t>1</a:t>
            </a:r>
            <a:r>
              <a:rPr lang="en-US" sz="1600">
                <a:solidFill>
                  <a:srgbClr val="000000"/>
                </a:solidFill>
                <a:cs typeface="Times New Roman" pitchFamily="18" charset="0"/>
              </a:rPr>
              <a:t>	</a:t>
            </a:r>
            <a:r>
              <a:rPr lang="en-US" sz="1600">
                <a:latin typeface="Arial" pitchFamily="34" charset="0"/>
                <a:cs typeface="Arial" pitchFamily="34" charset="0"/>
              </a:rPr>
              <a:t>1</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Total Trihalomethanes (TTHMs)</a:t>
            </a:r>
            <a:r>
              <a:rPr lang="en-US" sz="1600">
                <a:solidFill>
                  <a:srgbClr val="000000"/>
                </a:solidFill>
                <a:cs typeface="Times New Roman" pitchFamily="18" charset="0"/>
              </a:rPr>
              <a:t>	</a:t>
            </a:r>
            <a:r>
              <a:rPr lang="en-US" sz="1600">
                <a:latin typeface="Arial" pitchFamily="34" charset="0"/>
                <a:cs typeface="Arial" pitchFamily="34" charset="0"/>
              </a:rPr>
              <a:t>none</a:t>
            </a:r>
            <a:r>
              <a:rPr lang="en-US" sz="2000" baseline="30000">
                <a:cs typeface="Arial" pitchFamily="34" charset="0"/>
                <a:hlinkClick r:id="rId3"/>
              </a:rPr>
              <a:t>5</a:t>
            </a:r>
            <a:r>
              <a:rPr lang="en-US" sz="1600">
                <a:solidFill>
                  <a:srgbClr val="000000"/>
                </a:solidFill>
                <a:cs typeface="Times New Roman" pitchFamily="18" charset="0"/>
              </a:rPr>
              <a:t>	</a:t>
            </a:r>
            <a:r>
              <a:rPr lang="en-US" sz="1600">
                <a:latin typeface="Arial" pitchFamily="34" charset="0"/>
                <a:cs typeface="Arial" pitchFamily="34" charset="0"/>
              </a:rPr>
              <a:t>0.10</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Trichloroethylene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Vinyl chloride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Xylenes (total)</a:t>
            </a:r>
            <a:r>
              <a:rPr lang="en-US" sz="1600">
                <a:solidFill>
                  <a:srgbClr val="000000"/>
                </a:solidFill>
                <a:cs typeface="Times New Roman" pitchFamily="18" charset="0"/>
              </a:rPr>
              <a:t>	</a:t>
            </a:r>
            <a:r>
              <a:rPr lang="en-US" sz="1600">
                <a:latin typeface="Arial" pitchFamily="34" charset="0"/>
                <a:cs typeface="Arial" pitchFamily="34" charset="0"/>
              </a:rPr>
              <a:t>10</a:t>
            </a:r>
            <a:r>
              <a:rPr lang="en-US" sz="1600">
                <a:solidFill>
                  <a:srgbClr val="000000"/>
                </a:solidFill>
                <a:cs typeface="Times New Roman" pitchFamily="18" charset="0"/>
              </a:rPr>
              <a:t>	</a:t>
            </a:r>
            <a:r>
              <a:rPr lang="en-US" sz="1600">
                <a:latin typeface="Arial" pitchFamily="34" charset="0"/>
                <a:cs typeface="Arial" pitchFamily="34" charset="0"/>
              </a:rPr>
              <a:t>10</a:t>
            </a:r>
          </a:p>
        </p:txBody>
      </p:sp>
      <p:sp>
        <p:nvSpPr>
          <p:cNvPr id="9220" name="AutoShape 4">
            <a:hlinkClick r:id="rId3" highlightClick="1"/>
          </p:cNvPr>
          <p:cNvSpPr>
            <a:spLocks noChangeArrowheads="1"/>
          </p:cNvSpPr>
          <p:nvPr/>
        </p:nvSpPr>
        <p:spPr bwMode="auto">
          <a:xfrm>
            <a:off x="7924800" y="914400"/>
            <a:ext cx="685800" cy="5334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noFill/>
          <a:ln/>
          <a:effectLst/>
        </p:spPr>
        <p:txBody>
          <a:bodyPr anchor="b"/>
          <a:lstStyle/>
          <a:p>
            <a:r>
              <a:rPr lang="en-US"/>
              <a:t>Primary Standards : (Health) </a:t>
            </a:r>
            <a:br>
              <a:rPr lang="en-US"/>
            </a:br>
            <a:r>
              <a:rPr lang="en-US"/>
              <a:t>Related to Microorganisms</a:t>
            </a:r>
          </a:p>
        </p:txBody>
      </p:sp>
      <p:sp>
        <p:nvSpPr>
          <p:cNvPr id="73731" name="Rectangle 3"/>
          <p:cNvSpPr>
            <a:spLocks noGrp="1" noChangeArrowheads="1"/>
          </p:cNvSpPr>
          <p:nvPr>
            <p:ph idx="1"/>
          </p:nvPr>
        </p:nvSpPr>
        <p:spPr>
          <a:xfrm>
            <a:off x="685800" y="1981200"/>
            <a:ext cx="6324600" cy="4114800"/>
          </a:xfrm>
          <a:noFill/>
          <a:ln/>
        </p:spPr>
        <p:txBody>
          <a:bodyPr/>
          <a:lstStyle/>
          <a:p>
            <a:pPr marL="4763" indent="-4763">
              <a:lnSpc>
                <a:spcPct val="90000"/>
              </a:lnSpc>
              <a:buFont typeface="Wingdings" pitchFamily="2" charset="2"/>
              <a:buNone/>
              <a:tabLst>
                <a:tab pos="4344988" algn="ctr"/>
                <a:tab pos="5205413" algn="l"/>
              </a:tabLst>
            </a:pPr>
            <a:r>
              <a:rPr lang="en-US" sz="2800" u="sng" dirty="0">
                <a:cs typeface="Arial" pitchFamily="34" charset="0"/>
              </a:rPr>
              <a:t>Contaminant	MCLG	MCL</a:t>
            </a:r>
          </a:p>
          <a:p>
            <a:pPr marL="4763" indent="-4763">
              <a:lnSpc>
                <a:spcPct val="90000"/>
              </a:lnSpc>
              <a:buFont typeface="Wingdings" pitchFamily="2" charset="2"/>
              <a:buNone/>
              <a:tabLst>
                <a:tab pos="4344988" algn="ctr"/>
                <a:tab pos="5205413" algn="l"/>
              </a:tabLst>
            </a:pPr>
            <a:r>
              <a:rPr lang="en-US" sz="2800" i="1" dirty="0"/>
              <a:t>Cryptosporidium	</a:t>
            </a:r>
            <a:r>
              <a:rPr lang="en-US" sz="2800" dirty="0">
                <a:cs typeface="Arial" pitchFamily="34" charset="0"/>
              </a:rPr>
              <a:t>zero	TT</a:t>
            </a:r>
            <a:r>
              <a:rPr lang="en-US" sz="2800" baseline="30000" dirty="0">
                <a:cs typeface="Arial" pitchFamily="34" charset="0"/>
                <a:hlinkClick r:id="rId3"/>
              </a:rPr>
              <a:t>3</a:t>
            </a:r>
            <a:endParaRPr lang="en-US" sz="2800" i="1" dirty="0">
              <a:cs typeface="Arial" pitchFamily="34"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Giardia </a:t>
            </a:r>
            <a:r>
              <a:rPr lang="en-US" sz="2800" i="1" dirty="0" err="1">
                <a:cs typeface="Arial" pitchFamily="34" charset="0"/>
              </a:rPr>
              <a:t>lamblia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Legionella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Viruses (enteric)</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Heterotrophic plate count</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Total Coliforms</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5.0%</a:t>
            </a:r>
            <a:r>
              <a:rPr lang="en-US" sz="2800" baseline="30000" dirty="0">
                <a:cs typeface="Arial" pitchFamily="34" charset="0"/>
                <a:hlinkClick r:id="rId3"/>
              </a:rPr>
              <a:t>4</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Turbidity</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endParaRPr lang="en-US" sz="2800" dirty="0"/>
          </a:p>
        </p:txBody>
      </p:sp>
      <p:sp>
        <p:nvSpPr>
          <p:cNvPr id="73732" name="AutoShape 4">
            <a:hlinkClick r:id="rId3" highlightClick="1"/>
          </p:cNvPr>
          <p:cNvSpPr>
            <a:spLocks noChangeArrowheads="1"/>
          </p:cNvSpPr>
          <p:nvPr/>
        </p:nvSpPr>
        <p:spPr bwMode="auto">
          <a:xfrm>
            <a:off x="8158163" y="691074"/>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
        <p:nvSpPr>
          <p:cNvPr id="73733" name="Text Box 5"/>
          <p:cNvSpPr txBox="1">
            <a:spLocks noChangeArrowheads="1"/>
          </p:cNvSpPr>
          <p:nvPr/>
        </p:nvSpPr>
        <p:spPr bwMode="auto">
          <a:xfrm>
            <a:off x="6858000" y="3062288"/>
            <a:ext cx="2163763" cy="519112"/>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Cause disease</a:t>
            </a:r>
          </a:p>
        </p:txBody>
      </p:sp>
      <p:sp>
        <p:nvSpPr>
          <p:cNvPr id="73734" name="Text Box 6"/>
          <p:cNvSpPr txBox="1">
            <a:spLocks noChangeArrowheads="1"/>
          </p:cNvSpPr>
          <p:nvPr/>
        </p:nvSpPr>
        <p:spPr bwMode="auto">
          <a:xfrm>
            <a:off x="7086600" y="4616450"/>
            <a:ext cx="1604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Indicators</a:t>
            </a:r>
          </a:p>
        </p:txBody>
      </p:sp>
      <p:sp>
        <p:nvSpPr>
          <p:cNvPr id="73735" name="Text Box 7"/>
          <p:cNvSpPr txBox="1">
            <a:spLocks noChangeArrowheads="1"/>
          </p:cNvSpPr>
          <p:nvPr/>
        </p:nvSpPr>
        <p:spPr bwMode="auto">
          <a:xfrm>
            <a:off x="6808788" y="5378450"/>
            <a:ext cx="2182812" cy="1384995"/>
          </a:xfrm>
          <a:prstGeom prst="rect">
            <a:avLst/>
          </a:prstGeom>
          <a:noFill/>
          <a:ln w="12700">
            <a:noFill/>
            <a:miter lim="800000"/>
            <a:headEnd type="none" w="lg" len="med"/>
            <a:tailEnd type="none" w="lg" len="med"/>
          </a:ln>
          <a:effectLst/>
        </p:spPr>
        <p:txBody>
          <a:bodyPr wrap="square">
            <a:spAutoFit/>
          </a:bodyPr>
          <a:lstStyle/>
          <a:p>
            <a:r>
              <a:rPr lang="en-US" dirty="0">
                <a:solidFill>
                  <a:schemeClr val="folHlink"/>
                </a:solidFill>
              </a:rPr>
              <a:t>Pathogens are a subset of particles</a:t>
            </a:r>
          </a:p>
        </p:txBody>
      </p:sp>
      <p:sp>
        <p:nvSpPr>
          <p:cNvPr id="73736" name="AutoShape 8"/>
          <p:cNvSpPr>
            <a:spLocks/>
          </p:cNvSpPr>
          <p:nvPr/>
        </p:nvSpPr>
        <p:spPr bwMode="auto">
          <a:xfrm>
            <a:off x="6556375" y="2482850"/>
            <a:ext cx="301625" cy="1708150"/>
          </a:xfrm>
          <a:prstGeom prst="rightBrace">
            <a:avLst>
              <a:gd name="adj1" fmla="val 4719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7" name="AutoShape 9"/>
          <p:cNvSpPr>
            <a:spLocks/>
          </p:cNvSpPr>
          <p:nvPr/>
        </p:nvSpPr>
        <p:spPr bwMode="auto">
          <a:xfrm>
            <a:off x="6781800" y="4464050"/>
            <a:ext cx="228600" cy="914400"/>
          </a:xfrm>
          <a:prstGeom prst="rightBrace">
            <a:avLst>
              <a:gd name="adj1" fmla="val 3333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8" name="Line 10"/>
          <p:cNvSpPr>
            <a:spLocks noChangeShapeType="1"/>
          </p:cNvSpPr>
          <p:nvPr/>
        </p:nvSpPr>
        <p:spPr bwMode="auto">
          <a:xfrm>
            <a:off x="6934200" y="3519488"/>
            <a:ext cx="2057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39" name="Line 11"/>
          <p:cNvSpPr>
            <a:spLocks noChangeShapeType="1"/>
          </p:cNvSpPr>
          <p:nvPr/>
        </p:nvSpPr>
        <p:spPr bwMode="auto">
          <a:xfrm>
            <a:off x="7162800" y="5105400"/>
            <a:ext cx="14478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0" name="Line 12"/>
          <p:cNvSpPr>
            <a:spLocks noChangeShapeType="1"/>
          </p:cNvSpPr>
          <p:nvPr/>
        </p:nvSpPr>
        <p:spPr bwMode="auto">
          <a:xfrm>
            <a:off x="6858000" y="5867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1" name="Line 13"/>
          <p:cNvSpPr>
            <a:spLocks noChangeShapeType="1"/>
          </p:cNvSpPr>
          <p:nvPr/>
        </p:nvSpPr>
        <p:spPr bwMode="auto">
          <a:xfrm>
            <a:off x="6858000" y="6248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4" name="Line 13"/>
          <p:cNvSpPr>
            <a:spLocks noChangeShapeType="1"/>
          </p:cNvSpPr>
          <p:nvPr/>
        </p:nvSpPr>
        <p:spPr bwMode="auto">
          <a:xfrm>
            <a:off x="6888163" y="6763445"/>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737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7373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9"/>
                                          </p:stCondLst>
                                        </p:cTn>
                                        <p:tgtEl>
                                          <p:spTgt spid="737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33" grpId="0" build="p" autoUpdateAnimBg="0"/>
      <p:bldP spid="73734" grpId="0" build="p" autoUpdateAnimBg="0"/>
      <p:bldP spid="73735" grpId="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a:effectLst/>
        </p:spPr>
        <p:txBody>
          <a:bodyPr/>
          <a:lstStyle/>
          <a:p>
            <a:r>
              <a:rPr lang="en-US"/>
              <a:t>Microbial Contaminants</a:t>
            </a:r>
          </a:p>
        </p:txBody>
      </p:sp>
      <p:sp>
        <p:nvSpPr>
          <p:cNvPr id="77827" name="Rectangle 3"/>
          <p:cNvSpPr>
            <a:spLocks noGrp="1" noChangeArrowheads="1"/>
          </p:cNvSpPr>
          <p:nvPr>
            <p:ph idx="1"/>
          </p:nvPr>
        </p:nvSpPr>
        <p:spPr/>
        <p:txBody>
          <a:bodyPr/>
          <a:lstStyle/>
          <a:p>
            <a:pPr>
              <a:lnSpc>
                <a:spcPct val="90000"/>
              </a:lnSpc>
            </a:pPr>
            <a:r>
              <a:rPr lang="en-US" sz="2800" dirty="0"/>
              <a:t>For microbial contaminants that may present public health risk, the MCLG is set at zero because ingesting one protozoa, virus, or bacterium may cause adverse health effects. </a:t>
            </a:r>
          </a:p>
          <a:p>
            <a:pPr>
              <a:lnSpc>
                <a:spcPct val="90000"/>
              </a:lnSpc>
            </a:pPr>
            <a:r>
              <a:rPr lang="en-US" sz="2800" dirty="0"/>
              <a:t>The MCL is set as close to the MCLG as feasible, (the level that may be achieved with the use of the best available technology, treatment techniques, and other means which EPA finds are available), taking cost into consideration. </a:t>
            </a: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a:effectLst/>
        </p:spPr>
        <p:txBody>
          <a:bodyPr/>
          <a:lstStyle/>
          <a:p>
            <a:r>
              <a:rPr lang="en-US"/>
              <a:t>Treatment Technique (TT)</a:t>
            </a:r>
          </a:p>
        </p:txBody>
      </p:sp>
      <p:sp>
        <p:nvSpPr>
          <p:cNvPr id="78851" name="Rectangle 3"/>
          <p:cNvSpPr>
            <a:spLocks noGrp="1" noChangeArrowheads="1"/>
          </p:cNvSpPr>
          <p:nvPr>
            <p:ph idx="1"/>
          </p:nvPr>
        </p:nvSpPr>
        <p:spPr/>
        <p:txBody>
          <a:bodyPr/>
          <a:lstStyle/>
          <a:p>
            <a:pPr>
              <a:lnSpc>
                <a:spcPct val="90000"/>
              </a:lnSpc>
            </a:pPr>
            <a:r>
              <a:rPr lang="en-US" sz="2800"/>
              <a:t>When there isn’t an economical and technically feasible method to measure a contaminant, a Treatment Technique</a:t>
            </a:r>
            <a:r>
              <a:rPr lang="en-US" sz="2800" b="1"/>
              <a:t> </a:t>
            </a:r>
            <a:r>
              <a:rPr lang="en-US" sz="2800"/>
              <a:t>is set rather than an MCL. </a:t>
            </a:r>
          </a:p>
          <a:p>
            <a:pPr>
              <a:lnSpc>
                <a:spcPct val="90000"/>
              </a:lnSpc>
            </a:pPr>
            <a:r>
              <a:rPr lang="en-US" sz="2800"/>
              <a:t>A treatment technique is an enforceable procedure or level of technological performance which public water systems must follow to ensure control of a contaminant. </a:t>
            </a:r>
          </a:p>
          <a:p>
            <a:pPr lvl="1">
              <a:lnSpc>
                <a:spcPct val="90000"/>
              </a:lnSpc>
            </a:pPr>
            <a:r>
              <a:rPr lang="en-US" sz="2400"/>
              <a:t>Surface Water Treatment Rule (disinfection and filtration) </a:t>
            </a:r>
          </a:p>
          <a:p>
            <a:pPr lvl="1">
              <a:lnSpc>
                <a:spcPct val="90000"/>
              </a:lnSpc>
            </a:pPr>
            <a:r>
              <a:rPr lang="en-US" sz="2400"/>
              <a:t>Lead and Copper Rule (optimized corrosion control).</a:t>
            </a: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effectLst/>
        </p:spPr>
        <p:txBody>
          <a:bodyPr/>
          <a:lstStyle/>
          <a:p>
            <a:r>
              <a:rPr lang="en-US"/>
              <a:t>Turbidity</a:t>
            </a:r>
          </a:p>
        </p:txBody>
      </p:sp>
      <p:sp>
        <p:nvSpPr>
          <p:cNvPr id="59395" name="Rectangle 3"/>
          <p:cNvSpPr>
            <a:spLocks noGrp="1" noChangeArrowheads="1"/>
          </p:cNvSpPr>
          <p:nvPr>
            <p:ph idx="1"/>
          </p:nvPr>
        </p:nvSpPr>
        <p:spPr/>
        <p:txBody>
          <a:bodyPr/>
          <a:lstStyle/>
          <a:p>
            <a:r>
              <a:rPr lang="en-US" sz="2800"/>
              <a:t>A measure of the scattering of light by particles in a suspension</a:t>
            </a:r>
          </a:p>
          <a:p>
            <a:r>
              <a:rPr lang="en-US" sz="2800"/>
              <a:t>A turbid water sample appears cloudy or “dirty”</a:t>
            </a:r>
          </a:p>
          <a:p>
            <a:r>
              <a:rPr lang="en-US" sz="2800"/>
              <a:t>High turbidity is the result of lots of light scattering caused by the particles in suspension</a:t>
            </a:r>
          </a:p>
          <a:p>
            <a:r>
              <a:rPr lang="en-US" sz="2800"/>
              <a:t>Measured in NTU (Nephelometric Turbidity Units)</a:t>
            </a:r>
          </a:p>
        </p:txBody>
      </p:sp>
      <p:sp>
        <p:nvSpPr>
          <p:cNvPr id="59396" name="Text Box 4"/>
          <p:cNvSpPr txBox="1">
            <a:spLocks noChangeArrowheads="1"/>
          </p:cNvSpPr>
          <p:nvPr/>
        </p:nvSpPr>
        <p:spPr bwMode="auto">
          <a:xfrm>
            <a:off x="7315200" y="5410200"/>
            <a:ext cx="944563" cy="457200"/>
          </a:xfrm>
          <a:prstGeom prst="rect">
            <a:avLst/>
          </a:prstGeom>
          <a:noFill/>
          <a:ln w="12700">
            <a:noFill/>
            <a:miter lim="800000"/>
            <a:headEnd type="none" w="sm" len="sm"/>
            <a:tailEnd type="none" w="sm" len="sm"/>
          </a:ln>
          <a:effectLst/>
        </p:spPr>
        <p:txBody>
          <a:bodyPr wrap="none">
            <a:spAutoFit/>
          </a:bodyPr>
          <a:lstStyle/>
          <a:p>
            <a:r>
              <a:rPr lang="en-US" sz="2400">
                <a:latin typeface="Book Antiqua" pitchFamily="18" charset="0"/>
              </a:rPr>
              <a:t>cloud</a:t>
            </a:r>
          </a:p>
        </p:txBody>
      </p:sp>
      <p:sp>
        <p:nvSpPr>
          <p:cNvPr id="59399" name="Freeform 7"/>
          <p:cNvSpPr>
            <a:spLocks/>
          </p:cNvSpPr>
          <p:nvPr/>
        </p:nvSpPr>
        <p:spPr bwMode="auto">
          <a:xfrm flipV="1">
            <a:off x="4495800" y="4876800"/>
            <a:ext cx="2819400" cy="838200"/>
          </a:xfrm>
          <a:custGeom>
            <a:avLst/>
            <a:gdLst/>
            <a:ahLst/>
            <a:cxnLst>
              <a:cxn ang="0">
                <a:pos x="1824" y="24"/>
              </a:cxn>
              <a:cxn ang="0">
                <a:pos x="336" y="24"/>
              </a:cxn>
              <a:cxn ang="0">
                <a:pos x="0" y="168"/>
              </a:cxn>
            </a:cxnLst>
            <a:rect l="0" t="0" r="r" b="b"/>
            <a:pathLst>
              <a:path w="1824" h="168">
                <a:moveTo>
                  <a:pt x="1824" y="24"/>
                </a:moveTo>
                <a:cubicBezTo>
                  <a:pt x="1232" y="12"/>
                  <a:pt x="640" y="0"/>
                  <a:pt x="336" y="24"/>
                </a:cubicBezTo>
                <a:cubicBezTo>
                  <a:pt x="32" y="48"/>
                  <a:pt x="16" y="108"/>
                  <a:pt x="0" y="168"/>
                </a:cubicBezTo>
              </a:path>
            </a:pathLst>
          </a:custGeom>
          <a:noFill/>
          <a:ln w="28575" cap="flat" cmpd="sng">
            <a:solidFill>
              <a:schemeClr val="tx1"/>
            </a:solidFill>
            <a:prstDash val="solid"/>
            <a:round/>
            <a:headEnd type="none" w="sm" len="sm"/>
            <a:tailEnd type="arrow" w="med" len="med"/>
          </a:ln>
          <a:effectLst/>
        </p:spPr>
        <p:txBody>
          <a:bodyPr wrap="none" anchor="ctr"/>
          <a:lstStyle/>
          <a:p>
            <a:endParaRPr lang="en-US"/>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effectLst/>
        </p:spPr>
        <p:txBody>
          <a:bodyPr/>
          <a:lstStyle/>
          <a:p>
            <a:r>
              <a:rPr lang="en-US"/>
              <a:t>Turbidity Measurements</a:t>
            </a:r>
          </a:p>
        </p:txBody>
      </p:sp>
      <p:grpSp>
        <p:nvGrpSpPr>
          <p:cNvPr id="57502" name="Group 158"/>
          <p:cNvGrpSpPr>
            <a:grpSpLocks/>
          </p:cNvGrpSpPr>
          <p:nvPr/>
        </p:nvGrpSpPr>
        <p:grpSpPr bwMode="auto">
          <a:xfrm>
            <a:off x="76200" y="2711450"/>
            <a:ext cx="1774825" cy="1263650"/>
            <a:chOff x="525" y="2386"/>
            <a:chExt cx="1118" cy="796"/>
          </a:xfrm>
        </p:grpSpPr>
        <p:sp>
          <p:nvSpPr>
            <p:cNvPr id="57350" name="AutoShape 6"/>
            <p:cNvSpPr>
              <a:spLocks noChangeArrowheads="1"/>
            </p:cNvSpPr>
            <p:nvPr/>
          </p:nvSpPr>
          <p:spPr bwMode="auto">
            <a:xfrm>
              <a:off x="559" y="2674"/>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351" name="Oval 7"/>
            <p:cNvSpPr>
              <a:spLocks noChangeArrowheads="1"/>
            </p:cNvSpPr>
            <p:nvPr/>
          </p:nvSpPr>
          <p:spPr bwMode="auto">
            <a:xfrm>
              <a:off x="838" y="2394"/>
              <a:ext cx="797" cy="780"/>
            </a:xfrm>
            <a:prstGeom prst="ellipse">
              <a:avLst/>
            </a:prstGeom>
            <a:gradFill rotWithShape="0">
              <a:gsLst>
                <a:gs pos="0">
                  <a:srgbClr val="FFFF66"/>
                </a:gs>
                <a:gs pos="100000">
                  <a:srgbClr val="66FFFF"/>
                </a:gs>
              </a:gsLst>
              <a:path path="shape">
                <a:fillToRect l="50000" t="50000" r="50000" b="50000"/>
              </a:path>
            </a:gradFill>
            <a:ln w="9525">
              <a:noFill/>
              <a:round/>
              <a:headEnd/>
              <a:tailEnd/>
            </a:ln>
            <a:effectLst/>
          </p:spPr>
          <p:txBody>
            <a:bodyPr/>
            <a:lstStyle/>
            <a:p>
              <a:endParaRPr lang="en-US"/>
            </a:p>
          </p:txBody>
        </p:sp>
        <p:sp>
          <p:nvSpPr>
            <p:cNvPr id="57352" name="Oval 8"/>
            <p:cNvSpPr>
              <a:spLocks noChangeArrowheads="1"/>
            </p:cNvSpPr>
            <p:nvPr/>
          </p:nvSpPr>
          <p:spPr bwMode="auto">
            <a:xfrm>
              <a:off x="830" y="2386"/>
              <a:ext cx="813" cy="796"/>
            </a:xfrm>
            <a:prstGeom prst="ellipse">
              <a:avLst/>
            </a:prstGeom>
            <a:noFill/>
            <a:ln w="12700">
              <a:solidFill>
                <a:srgbClr val="000000"/>
              </a:solidFill>
              <a:round/>
              <a:headEnd/>
              <a:tailEnd/>
            </a:ln>
            <a:effectLst/>
          </p:spPr>
          <p:txBody>
            <a:bodyPr/>
            <a:lstStyle/>
            <a:p>
              <a:endParaRPr lang="en-US"/>
            </a:p>
          </p:txBody>
        </p:sp>
        <p:sp>
          <p:nvSpPr>
            <p:cNvPr id="57353" name="AutoShape 9"/>
            <p:cNvSpPr>
              <a:spLocks noChangeArrowheads="1"/>
            </p:cNvSpPr>
            <p:nvPr/>
          </p:nvSpPr>
          <p:spPr bwMode="auto">
            <a:xfrm>
              <a:off x="533" y="2699"/>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4" name="AutoShape 10"/>
            <p:cNvSpPr>
              <a:spLocks noChangeArrowheads="1"/>
            </p:cNvSpPr>
            <p:nvPr/>
          </p:nvSpPr>
          <p:spPr bwMode="auto">
            <a:xfrm>
              <a:off x="525" y="2691"/>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5" name="AutoShape 11"/>
            <p:cNvSpPr>
              <a:spLocks noChangeArrowheads="1"/>
            </p:cNvSpPr>
            <p:nvPr/>
          </p:nvSpPr>
          <p:spPr bwMode="auto">
            <a:xfrm>
              <a:off x="533" y="2835"/>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6" name="AutoShape 12"/>
            <p:cNvSpPr>
              <a:spLocks noChangeArrowheads="1"/>
            </p:cNvSpPr>
            <p:nvPr/>
          </p:nvSpPr>
          <p:spPr bwMode="auto">
            <a:xfrm>
              <a:off x="525" y="2826"/>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7" name="Line 13"/>
            <p:cNvSpPr>
              <a:spLocks noChangeShapeType="1"/>
            </p:cNvSpPr>
            <p:nvPr/>
          </p:nvSpPr>
          <p:spPr bwMode="auto">
            <a:xfrm flipV="1">
              <a:off x="821" y="2682"/>
              <a:ext cx="475" cy="51"/>
            </a:xfrm>
            <a:prstGeom prst="line">
              <a:avLst/>
            </a:prstGeom>
            <a:noFill/>
            <a:ln w="38100">
              <a:solidFill>
                <a:schemeClr val="accent1"/>
              </a:solidFill>
              <a:round/>
              <a:headEnd/>
              <a:tailEnd/>
            </a:ln>
            <a:effectLst/>
          </p:spPr>
          <p:txBody>
            <a:bodyPr/>
            <a:lstStyle/>
            <a:p>
              <a:endParaRPr lang="en-US"/>
            </a:p>
          </p:txBody>
        </p:sp>
        <p:sp>
          <p:nvSpPr>
            <p:cNvPr id="57358" name="Line 14"/>
            <p:cNvSpPr>
              <a:spLocks noChangeShapeType="1"/>
            </p:cNvSpPr>
            <p:nvPr/>
          </p:nvSpPr>
          <p:spPr bwMode="auto">
            <a:xfrm>
              <a:off x="821" y="2835"/>
              <a:ext cx="475" cy="51"/>
            </a:xfrm>
            <a:prstGeom prst="line">
              <a:avLst/>
            </a:prstGeom>
            <a:noFill/>
            <a:ln w="38100">
              <a:solidFill>
                <a:schemeClr val="accent1"/>
              </a:solidFill>
              <a:round/>
              <a:headEnd/>
              <a:tailEnd/>
            </a:ln>
            <a:effectLst/>
          </p:spPr>
          <p:txBody>
            <a:bodyPr/>
            <a:lstStyle/>
            <a:p>
              <a:endParaRPr lang="en-US"/>
            </a:p>
          </p:txBody>
        </p:sp>
        <p:sp>
          <p:nvSpPr>
            <p:cNvPr id="57359" name="Arc 15"/>
            <p:cNvSpPr>
              <a:spLocks/>
            </p:cNvSpPr>
            <p:nvPr/>
          </p:nvSpPr>
          <p:spPr bwMode="auto">
            <a:xfrm>
              <a:off x="1286" y="2691"/>
              <a:ext cx="85" cy="118"/>
            </a:xfrm>
            <a:custGeom>
              <a:avLst/>
              <a:gdLst>
                <a:gd name="G0" fmla="+- 150 0 0"/>
                <a:gd name="G1" fmla="+- 21600 0 0"/>
                <a:gd name="G2" fmla="+- 21600 0 0"/>
                <a:gd name="T0" fmla="*/ 0 w 21750"/>
                <a:gd name="T1" fmla="*/ 1 h 21600"/>
                <a:gd name="T2" fmla="*/ 21750 w 21750"/>
                <a:gd name="T3" fmla="*/ 21492 h 21600"/>
                <a:gd name="T4" fmla="*/ 150 w 21750"/>
                <a:gd name="T5" fmla="*/ 21600 h 21600"/>
              </a:gdLst>
              <a:ahLst/>
              <a:cxnLst>
                <a:cxn ang="0">
                  <a:pos x="T0" y="T1"/>
                </a:cxn>
                <a:cxn ang="0">
                  <a:pos x="T2" y="T3"/>
                </a:cxn>
                <a:cxn ang="0">
                  <a:pos x="T4" y="T5"/>
                </a:cxn>
              </a:cxnLst>
              <a:rect l="0" t="0" r="r" b="b"/>
              <a:pathLst>
                <a:path w="21750" h="21600" fill="none" extrusionOk="0">
                  <a:moveTo>
                    <a:pt x="-1" y="0"/>
                  </a:moveTo>
                  <a:cubicBezTo>
                    <a:pt x="49" y="0"/>
                    <a:pt x="99" y="-1"/>
                    <a:pt x="150" y="0"/>
                  </a:cubicBezTo>
                  <a:cubicBezTo>
                    <a:pt x="12037" y="0"/>
                    <a:pt x="21690" y="9604"/>
                    <a:pt x="21749" y="21492"/>
                  </a:cubicBezTo>
                </a:path>
                <a:path w="21750" h="21600" stroke="0" extrusionOk="0">
                  <a:moveTo>
                    <a:pt x="-1" y="0"/>
                  </a:moveTo>
                  <a:cubicBezTo>
                    <a:pt x="49" y="0"/>
                    <a:pt x="99" y="-1"/>
                    <a:pt x="150" y="0"/>
                  </a:cubicBezTo>
                  <a:cubicBezTo>
                    <a:pt x="12037" y="0"/>
                    <a:pt x="21690" y="9604"/>
                    <a:pt x="21749" y="21492"/>
                  </a:cubicBezTo>
                  <a:lnTo>
                    <a:pt x="150" y="21600"/>
                  </a:lnTo>
                  <a:close/>
                </a:path>
              </a:pathLst>
            </a:custGeom>
            <a:noFill/>
            <a:ln w="38100">
              <a:solidFill>
                <a:schemeClr val="accent1"/>
              </a:solidFill>
              <a:round/>
              <a:headEnd/>
              <a:tailEnd/>
            </a:ln>
            <a:effectLst/>
          </p:spPr>
          <p:txBody>
            <a:bodyPr/>
            <a:lstStyle/>
            <a:p>
              <a:endParaRPr lang="en-US"/>
            </a:p>
          </p:txBody>
        </p:sp>
        <p:sp>
          <p:nvSpPr>
            <p:cNvPr id="57360" name="Arc 16"/>
            <p:cNvSpPr>
              <a:spLocks/>
            </p:cNvSpPr>
            <p:nvPr/>
          </p:nvSpPr>
          <p:spPr bwMode="auto">
            <a:xfrm>
              <a:off x="1286" y="2792"/>
              <a:ext cx="85" cy="102"/>
            </a:xfrm>
            <a:custGeom>
              <a:avLst/>
              <a:gdLst>
                <a:gd name="G0" fmla="+- 132 0 0"/>
                <a:gd name="G1" fmla="+- 109 0 0"/>
                <a:gd name="G2" fmla="+- 21600 0 0"/>
                <a:gd name="T0" fmla="*/ 21732 w 21732"/>
                <a:gd name="T1" fmla="*/ 0 h 21709"/>
                <a:gd name="T2" fmla="*/ 0 w 21732"/>
                <a:gd name="T3" fmla="*/ 21709 h 21709"/>
                <a:gd name="T4" fmla="*/ 132 w 21732"/>
                <a:gd name="T5" fmla="*/ 109 h 21709"/>
              </a:gdLst>
              <a:ahLst/>
              <a:cxnLst>
                <a:cxn ang="0">
                  <a:pos x="T0" y="T1"/>
                </a:cxn>
                <a:cxn ang="0">
                  <a:pos x="T2" y="T3"/>
                </a:cxn>
                <a:cxn ang="0">
                  <a:pos x="T4" y="T5"/>
                </a:cxn>
              </a:cxnLst>
              <a:rect l="0" t="0" r="r" b="b"/>
              <a:pathLst>
                <a:path w="21732" h="21709" fill="none" extrusionOk="0">
                  <a:moveTo>
                    <a:pt x="21731" y="0"/>
                  </a:moveTo>
                  <a:cubicBezTo>
                    <a:pt x="21731" y="36"/>
                    <a:pt x="21732" y="72"/>
                    <a:pt x="21732" y="109"/>
                  </a:cubicBezTo>
                  <a:cubicBezTo>
                    <a:pt x="21732" y="12038"/>
                    <a:pt x="12061" y="21709"/>
                    <a:pt x="132" y="21709"/>
                  </a:cubicBezTo>
                  <a:cubicBezTo>
                    <a:pt x="88" y="21709"/>
                    <a:pt x="44" y="21708"/>
                    <a:pt x="0" y="21708"/>
                  </a:cubicBezTo>
                </a:path>
                <a:path w="21732" h="21709" stroke="0" extrusionOk="0">
                  <a:moveTo>
                    <a:pt x="21731" y="0"/>
                  </a:moveTo>
                  <a:cubicBezTo>
                    <a:pt x="21731" y="36"/>
                    <a:pt x="21732" y="72"/>
                    <a:pt x="21732" y="109"/>
                  </a:cubicBezTo>
                  <a:cubicBezTo>
                    <a:pt x="21732" y="12038"/>
                    <a:pt x="12061" y="21709"/>
                    <a:pt x="132" y="21709"/>
                  </a:cubicBezTo>
                  <a:cubicBezTo>
                    <a:pt x="88" y="21709"/>
                    <a:pt x="44" y="21708"/>
                    <a:pt x="0" y="21708"/>
                  </a:cubicBezTo>
                  <a:lnTo>
                    <a:pt x="132" y="109"/>
                  </a:lnTo>
                  <a:close/>
                </a:path>
              </a:pathLst>
            </a:custGeom>
            <a:noFill/>
            <a:ln w="38100">
              <a:solidFill>
                <a:schemeClr val="accent1"/>
              </a:solidFill>
              <a:round/>
              <a:headEnd/>
              <a:tailEnd/>
            </a:ln>
            <a:effectLst/>
          </p:spPr>
          <p:txBody>
            <a:bodyPr/>
            <a:lstStyle/>
            <a:p>
              <a:endParaRPr lang="en-US"/>
            </a:p>
          </p:txBody>
        </p:sp>
      </p:grpSp>
      <p:grpSp>
        <p:nvGrpSpPr>
          <p:cNvPr id="57501" name="Group 157"/>
          <p:cNvGrpSpPr>
            <a:grpSpLocks/>
          </p:cNvGrpSpPr>
          <p:nvPr/>
        </p:nvGrpSpPr>
        <p:grpSpPr bwMode="auto">
          <a:xfrm>
            <a:off x="2794000" y="2106613"/>
            <a:ext cx="241300" cy="2474912"/>
            <a:chOff x="2237" y="2047"/>
            <a:chExt cx="152" cy="1559"/>
          </a:xfrm>
        </p:grpSpPr>
        <p:sp>
          <p:nvSpPr>
            <p:cNvPr id="57362" name="Oval 18"/>
            <p:cNvSpPr>
              <a:spLocks noChangeArrowheads="1"/>
            </p:cNvSpPr>
            <p:nvPr/>
          </p:nvSpPr>
          <p:spPr bwMode="auto">
            <a:xfrm>
              <a:off x="2245" y="2055"/>
              <a:ext cx="136" cy="1543"/>
            </a:xfrm>
            <a:prstGeom prst="ellipse">
              <a:avLst/>
            </a:prstGeom>
            <a:solidFill>
              <a:srgbClr val="66FFFF"/>
            </a:solidFill>
            <a:ln w="9525">
              <a:noFill/>
              <a:round/>
              <a:headEnd/>
              <a:tailEnd/>
            </a:ln>
            <a:effectLst/>
          </p:spPr>
          <p:txBody>
            <a:bodyPr/>
            <a:lstStyle/>
            <a:p>
              <a:endParaRPr lang="en-US"/>
            </a:p>
          </p:txBody>
        </p:sp>
        <p:sp>
          <p:nvSpPr>
            <p:cNvPr id="57363" name="Oval 19"/>
            <p:cNvSpPr>
              <a:spLocks noChangeArrowheads="1"/>
            </p:cNvSpPr>
            <p:nvPr/>
          </p:nvSpPr>
          <p:spPr bwMode="auto">
            <a:xfrm>
              <a:off x="2237" y="2047"/>
              <a:ext cx="152" cy="1559"/>
            </a:xfrm>
            <a:prstGeom prst="ellipse">
              <a:avLst/>
            </a:prstGeom>
            <a:solidFill>
              <a:srgbClr val="66FFFF"/>
            </a:solidFill>
            <a:ln w="12700">
              <a:solidFill>
                <a:srgbClr val="000000"/>
              </a:solidFill>
              <a:round/>
              <a:headEnd/>
              <a:tailEnd/>
            </a:ln>
            <a:effectLst/>
          </p:spPr>
          <p:txBody>
            <a:bodyPr/>
            <a:lstStyle/>
            <a:p>
              <a:endParaRPr lang="en-US"/>
            </a:p>
          </p:txBody>
        </p:sp>
        <p:sp>
          <p:nvSpPr>
            <p:cNvPr id="57364" name="Line 20"/>
            <p:cNvSpPr>
              <a:spLocks noChangeShapeType="1"/>
            </p:cNvSpPr>
            <p:nvPr/>
          </p:nvSpPr>
          <p:spPr bwMode="auto">
            <a:xfrm>
              <a:off x="2312" y="2055"/>
              <a:ext cx="2" cy="1526"/>
            </a:xfrm>
            <a:prstGeom prst="line">
              <a:avLst/>
            </a:prstGeom>
            <a:noFill/>
            <a:ln w="12700">
              <a:solidFill>
                <a:srgbClr val="000000"/>
              </a:solidFill>
              <a:round/>
              <a:headEnd/>
              <a:tailEnd/>
            </a:ln>
            <a:effectLst/>
          </p:spPr>
          <p:txBody>
            <a:bodyPr/>
            <a:lstStyle/>
            <a:p>
              <a:endParaRPr lang="en-US"/>
            </a:p>
          </p:txBody>
        </p:sp>
      </p:grpSp>
      <p:sp>
        <p:nvSpPr>
          <p:cNvPr id="57381" name="Rectangle 37"/>
          <p:cNvSpPr>
            <a:spLocks noChangeArrowheads="1"/>
          </p:cNvSpPr>
          <p:nvPr/>
        </p:nvSpPr>
        <p:spPr bwMode="auto">
          <a:xfrm>
            <a:off x="5832475" y="2952750"/>
            <a:ext cx="228600" cy="781050"/>
          </a:xfrm>
          <a:prstGeom prst="rect">
            <a:avLst/>
          </a:prstGeom>
          <a:solidFill>
            <a:schemeClr val="accent1"/>
          </a:solidFill>
          <a:ln w="9525">
            <a:solidFill>
              <a:schemeClr val="bg2"/>
            </a:solidFill>
            <a:miter lim="800000"/>
            <a:headEnd/>
            <a:tailEnd/>
          </a:ln>
          <a:effectLst/>
        </p:spPr>
        <p:txBody>
          <a:bodyPr/>
          <a:lstStyle/>
          <a:p>
            <a:endParaRPr lang="en-US"/>
          </a:p>
        </p:txBody>
      </p:sp>
      <p:sp>
        <p:nvSpPr>
          <p:cNvPr id="57383" name="Oval 39" descr="Recycled paper"/>
          <p:cNvSpPr>
            <a:spLocks noChangeArrowheads="1"/>
          </p:cNvSpPr>
          <p:nvPr/>
        </p:nvSpPr>
        <p:spPr bwMode="auto">
          <a:xfrm>
            <a:off x="4357688" y="2765425"/>
            <a:ext cx="1209675" cy="1157288"/>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00" name="Rectangle 156"/>
          <p:cNvSpPr>
            <a:spLocks noChangeArrowheads="1"/>
          </p:cNvSpPr>
          <p:nvPr/>
        </p:nvSpPr>
        <p:spPr bwMode="auto">
          <a:xfrm rot="5400000">
            <a:off x="4876801" y="1846262"/>
            <a:ext cx="177800" cy="746125"/>
          </a:xfrm>
          <a:prstGeom prst="rect">
            <a:avLst/>
          </a:prstGeom>
          <a:solidFill>
            <a:schemeClr val="accent1"/>
          </a:solidFill>
          <a:ln w="9525">
            <a:solidFill>
              <a:schemeClr val="bg2"/>
            </a:solidFill>
            <a:miter lim="800000"/>
            <a:headEnd/>
            <a:tailEnd/>
          </a:ln>
          <a:effectLst/>
        </p:spPr>
        <p:txBody>
          <a:bodyPr/>
          <a:lstStyle/>
          <a:p>
            <a:endParaRPr lang="en-US"/>
          </a:p>
        </p:txBody>
      </p:sp>
      <p:grpSp>
        <p:nvGrpSpPr>
          <p:cNvPr id="57511" name="Group 167"/>
          <p:cNvGrpSpPr>
            <a:grpSpLocks/>
          </p:cNvGrpSpPr>
          <p:nvPr/>
        </p:nvGrpSpPr>
        <p:grpSpPr bwMode="auto">
          <a:xfrm>
            <a:off x="1147763" y="2557463"/>
            <a:ext cx="3886200" cy="1633537"/>
            <a:chOff x="1200" y="2331"/>
            <a:chExt cx="2448" cy="1029"/>
          </a:xfrm>
        </p:grpSpPr>
        <p:sp>
          <p:nvSpPr>
            <p:cNvPr id="57505" name="Freeform 161"/>
            <p:cNvSpPr>
              <a:spLocks/>
            </p:cNvSpPr>
            <p:nvPr/>
          </p:nvSpPr>
          <p:spPr bwMode="auto">
            <a:xfrm>
              <a:off x="1260" y="2331"/>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6" name="Freeform 162"/>
            <p:cNvSpPr>
              <a:spLocks/>
            </p:cNvSpPr>
            <p:nvPr/>
          </p:nvSpPr>
          <p:spPr bwMode="auto">
            <a:xfrm flipV="1">
              <a:off x="1248" y="2854"/>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8" name="Line 164"/>
            <p:cNvSpPr>
              <a:spLocks noChangeShapeType="1"/>
            </p:cNvSpPr>
            <p:nvPr/>
          </p:nvSpPr>
          <p:spPr bwMode="auto">
            <a:xfrm>
              <a:off x="1200" y="2832"/>
              <a:ext cx="2448"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grpSp>
      <p:sp>
        <p:nvSpPr>
          <p:cNvPr id="57509" name="Line 165"/>
          <p:cNvSpPr>
            <a:spLocks noChangeShapeType="1"/>
          </p:cNvSpPr>
          <p:nvPr/>
        </p:nvSpPr>
        <p:spPr bwMode="auto">
          <a:xfrm>
            <a:off x="5033963" y="3352800"/>
            <a:ext cx="833437"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0" name="Line 166"/>
          <p:cNvSpPr>
            <a:spLocks noChangeShapeType="1"/>
          </p:cNvSpPr>
          <p:nvPr/>
        </p:nvSpPr>
        <p:spPr bwMode="auto">
          <a:xfrm rot="5400000">
            <a:off x="4435475" y="2830513"/>
            <a:ext cx="1044575"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2" name="Text Box 168"/>
          <p:cNvSpPr txBox="1">
            <a:spLocks noChangeArrowheads="1"/>
          </p:cNvSpPr>
          <p:nvPr/>
        </p:nvSpPr>
        <p:spPr bwMode="auto">
          <a:xfrm>
            <a:off x="4043363" y="1774825"/>
            <a:ext cx="17875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90° detector</a:t>
            </a:r>
          </a:p>
        </p:txBody>
      </p:sp>
      <p:sp>
        <p:nvSpPr>
          <p:cNvPr id="57513" name="Text Box 169"/>
          <p:cNvSpPr txBox="1">
            <a:spLocks noChangeArrowheads="1"/>
          </p:cNvSpPr>
          <p:nvPr/>
        </p:nvSpPr>
        <p:spPr bwMode="auto">
          <a:xfrm>
            <a:off x="766763" y="2286000"/>
            <a:ext cx="8778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lamp</a:t>
            </a:r>
          </a:p>
        </p:txBody>
      </p:sp>
      <p:sp>
        <p:nvSpPr>
          <p:cNvPr id="57514" name="Text Box 170"/>
          <p:cNvSpPr txBox="1">
            <a:spLocks noChangeArrowheads="1"/>
          </p:cNvSpPr>
          <p:nvPr/>
        </p:nvSpPr>
        <p:spPr bwMode="auto">
          <a:xfrm>
            <a:off x="2595563" y="1676400"/>
            <a:ext cx="7254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lens</a:t>
            </a:r>
          </a:p>
        </p:txBody>
      </p:sp>
      <p:sp>
        <p:nvSpPr>
          <p:cNvPr id="57515" name="Text Box 171"/>
          <p:cNvSpPr txBox="1">
            <a:spLocks noChangeArrowheads="1"/>
          </p:cNvSpPr>
          <p:nvPr/>
        </p:nvSpPr>
        <p:spPr bwMode="auto">
          <a:xfrm>
            <a:off x="4195763" y="4038600"/>
            <a:ext cx="1687512"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16" name="Rectangle 172"/>
          <p:cNvSpPr>
            <a:spLocks noChangeArrowheads="1"/>
          </p:cNvSpPr>
          <p:nvPr/>
        </p:nvSpPr>
        <p:spPr bwMode="auto">
          <a:xfrm>
            <a:off x="5222875" y="2384425"/>
            <a:ext cx="19399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180° detector</a:t>
            </a:r>
          </a:p>
        </p:txBody>
      </p:sp>
      <p:grpSp>
        <p:nvGrpSpPr>
          <p:cNvPr id="57534" name="Group 190"/>
          <p:cNvGrpSpPr>
            <a:grpSpLocks/>
          </p:cNvGrpSpPr>
          <p:nvPr/>
        </p:nvGrpSpPr>
        <p:grpSpPr bwMode="auto">
          <a:xfrm>
            <a:off x="3687763" y="4724400"/>
            <a:ext cx="3703637" cy="1981200"/>
            <a:chOff x="2323" y="2976"/>
            <a:chExt cx="2333" cy="1248"/>
          </a:xfrm>
        </p:grpSpPr>
        <p:grpSp>
          <p:nvGrpSpPr>
            <p:cNvPr id="57518" name="Group 174"/>
            <p:cNvGrpSpPr>
              <a:grpSpLocks/>
            </p:cNvGrpSpPr>
            <p:nvPr/>
          </p:nvGrpSpPr>
          <p:grpSpPr bwMode="auto">
            <a:xfrm>
              <a:off x="2323" y="3504"/>
              <a:ext cx="509" cy="254"/>
              <a:chOff x="525" y="2716"/>
              <a:chExt cx="509" cy="254"/>
            </a:xfrm>
          </p:grpSpPr>
          <p:sp>
            <p:nvSpPr>
              <p:cNvPr id="57519" name="AutoShape 175"/>
              <p:cNvSpPr>
                <a:spLocks noChangeArrowheads="1"/>
              </p:cNvSpPr>
              <p:nvPr/>
            </p:nvSpPr>
            <p:spPr bwMode="auto">
              <a:xfrm>
                <a:off x="559" y="2716"/>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520" name="Oval 176"/>
              <p:cNvSpPr>
                <a:spLocks noChangeArrowheads="1"/>
              </p:cNvSpPr>
              <p:nvPr/>
            </p:nvSpPr>
            <p:spPr bwMode="auto">
              <a:xfrm>
                <a:off x="816" y="2736"/>
                <a:ext cx="218" cy="213"/>
              </a:xfrm>
              <a:prstGeom prst="ellipse">
                <a:avLst/>
              </a:prstGeom>
              <a:solidFill>
                <a:schemeClr val="accent1"/>
              </a:solidFill>
              <a:ln w="9525">
                <a:noFill/>
                <a:round/>
                <a:headEnd/>
                <a:tailEnd/>
              </a:ln>
              <a:effectLst/>
            </p:spPr>
            <p:txBody>
              <a:bodyPr/>
              <a:lstStyle/>
              <a:p>
                <a:endParaRPr lang="en-US"/>
              </a:p>
            </p:txBody>
          </p:sp>
          <p:sp>
            <p:nvSpPr>
              <p:cNvPr id="57521" name="AutoShape 177"/>
              <p:cNvSpPr>
                <a:spLocks noChangeArrowheads="1"/>
              </p:cNvSpPr>
              <p:nvPr/>
            </p:nvSpPr>
            <p:spPr bwMode="auto">
              <a:xfrm>
                <a:off x="533" y="2741"/>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2" name="AutoShape 178"/>
              <p:cNvSpPr>
                <a:spLocks noChangeArrowheads="1"/>
              </p:cNvSpPr>
              <p:nvPr/>
            </p:nvSpPr>
            <p:spPr bwMode="auto">
              <a:xfrm>
                <a:off x="525" y="2733"/>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523" name="AutoShape 179"/>
              <p:cNvSpPr>
                <a:spLocks noChangeArrowheads="1"/>
              </p:cNvSpPr>
              <p:nvPr/>
            </p:nvSpPr>
            <p:spPr bwMode="auto">
              <a:xfrm>
                <a:off x="533" y="2877"/>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4" name="AutoShape 180"/>
              <p:cNvSpPr>
                <a:spLocks noChangeArrowheads="1"/>
              </p:cNvSpPr>
              <p:nvPr/>
            </p:nvSpPr>
            <p:spPr bwMode="auto">
              <a:xfrm>
                <a:off x="525" y="2868"/>
                <a:ext cx="34" cy="85"/>
              </a:xfrm>
              <a:prstGeom prst="roundRect">
                <a:avLst>
                  <a:gd name="adj" fmla="val 16667"/>
                </a:avLst>
              </a:prstGeom>
              <a:noFill/>
              <a:ln w="12700">
                <a:solidFill>
                  <a:srgbClr val="000000"/>
                </a:solidFill>
                <a:round/>
                <a:headEnd/>
                <a:tailEnd/>
              </a:ln>
              <a:effectLst/>
            </p:spPr>
            <p:txBody>
              <a:bodyPr/>
              <a:lstStyle/>
              <a:p>
                <a:endParaRPr lang="en-US"/>
              </a:p>
            </p:txBody>
          </p:sp>
        </p:grpSp>
        <p:sp>
          <p:nvSpPr>
            <p:cNvPr id="57525" name="Rectangle 181"/>
            <p:cNvSpPr>
              <a:spLocks noChangeArrowheads="1"/>
            </p:cNvSpPr>
            <p:nvPr/>
          </p:nvSpPr>
          <p:spPr bwMode="auto">
            <a:xfrm rot="21000000">
              <a:off x="3744" y="3252"/>
              <a:ext cx="144" cy="492"/>
            </a:xfrm>
            <a:prstGeom prst="rect">
              <a:avLst/>
            </a:prstGeom>
            <a:solidFill>
              <a:schemeClr val="tx2"/>
            </a:solidFill>
            <a:ln w="9525">
              <a:solidFill>
                <a:schemeClr val="bg2"/>
              </a:solidFill>
              <a:miter lim="800000"/>
              <a:headEnd/>
              <a:tailEnd/>
            </a:ln>
            <a:effectLst/>
          </p:spPr>
          <p:txBody>
            <a:bodyPr/>
            <a:lstStyle/>
            <a:p>
              <a:endParaRPr lang="en-US"/>
            </a:p>
          </p:txBody>
        </p:sp>
        <p:sp>
          <p:nvSpPr>
            <p:cNvPr id="57526" name="Oval 182" descr="Recycled paper"/>
            <p:cNvSpPr>
              <a:spLocks noChangeArrowheads="1"/>
            </p:cNvSpPr>
            <p:nvPr/>
          </p:nvSpPr>
          <p:spPr bwMode="auto">
            <a:xfrm>
              <a:off x="2880" y="3177"/>
              <a:ext cx="794" cy="759"/>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27" name="Line 183"/>
            <p:cNvSpPr>
              <a:spLocks noChangeShapeType="1"/>
            </p:cNvSpPr>
            <p:nvPr/>
          </p:nvSpPr>
          <p:spPr bwMode="auto">
            <a:xfrm>
              <a:off x="2880" y="3600"/>
              <a:ext cx="384"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8" name="Line 184"/>
            <p:cNvSpPr>
              <a:spLocks noChangeShapeType="1"/>
            </p:cNvSpPr>
            <p:nvPr/>
          </p:nvSpPr>
          <p:spPr bwMode="auto">
            <a:xfrm rot="21000000">
              <a:off x="3220" y="3554"/>
              <a:ext cx="576"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9" name="Text Box 185"/>
            <p:cNvSpPr txBox="1">
              <a:spLocks noChangeArrowheads="1"/>
            </p:cNvSpPr>
            <p:nvPr/>
          </p:nvSpPr>
          <p:spPr bwMode="auto">
            <a:xfrm>
              <a:off x="2323" y="3216"/>
              <a:ext cx="499"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LED</a:t>
              </a:r>
            </a:p>
          </p:txBody>
        </p:sp>
        <p:sp>
          <p:nvSpPr>
            <p:cNvPr id="57530" name="Text Box 186"/>
            <p:cNvSpPr txBox="1">
              <a:spLocks noChangeArrowheads="1"/>
            </p:cNvSpPr>
            <p:nvPr/>
          </p:nvSpPr>
          <p:spPr bwMode="auto">
            <a:xfrm>
              <a:off x="2618" y="3936"/>
              <a:ext cx="1063"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31" name="Rectangle 187"/>
            <p:cNvSpPr>
              <a:spLocks noChangeArrowheads="1"/>
            </p:cNvSpPr>
            <p:nvPr/>
          </p:nvSpPr>
          <p:spPr bwMode="auto">
            <a:xfrm>
              <a:off x="3434" y="2976"/>
              <a:ext cx="1222"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170° detector</a:t>
              </a:r>
            </a:p>
          </p:txBody>
        </p:sp>
      </p:grpSp>
      <p:sp>
        <p:nvSpPr>
          <p:cNvPr id="57532" name="Rectangle 188"/>
          <p:cNvSpPr>
            <a:spLocks noChangeArrowheads="1"/>
          </p:cNvSpPr>
          <p:nvPr/>
        </p:nvSpPr>
        <p:spPr bwMode="auto">
          <a:xfrm>
            <a:off x="0" y="5715000"/>
            <a:ext cx="4038600" cy="701675"/>
          </a:xfrm>
          <a:prstGeom prst="rect">
            <a:avLst/>
          </a:prstGeom>
          <a:noFill/>
          <a:ln w="12700">
            <a:noFill/>
            <a:miter lim="800000"/>
            <a:headEnd type="none" w="lg" len="med"/>
            <a:tailEnd type="none" w="lg" len="med"/>
          </a:ln>
          <a:effectLst/>
        </p:spPr>
        <p:txBody>
          <a:bodyPr>
            <a:spAutoFit/>
          </a:bodyPr>
          <a:lstStyle/>
          <a:p>
            <a:r>
              <a:rPr lang="en-US" sz="2000">
                <a:solidFill>
                  <a:schemeClr val="tx2"/>
                </a:solidFill>
              </a:rPr>
              <a:t>Turbidity Sensors </a:t>
            </a:r>
            <a:br>
              <a:rPr lang="en-US" sz="2000">
                <a:solidFill>
                  <a:schemeClr val="tx2"/>
                </a:solidFill>
              </a:rPr>
            </a:br>
            <a:r>
              <a:rPr lang="en-US" sz="2000">
                <a:solidFill>
                  <a:schemeClr val="tx2"/>
                </a:solidFill>
              </a:rPr>
              <a:t>(approximate turbidity measurement)</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7511"/>
                                        </p:tgtEl>
                                        <p:attrNameLst>
                                          <p:attrName>style.visibility</p:attrName>
                                        </p:attrNameLst>
                                      </p:cBhvr>
                                      <p:to>
                                        <p:strVal val="visible"/>
                                      </p:to>
                                    </p:set>
                                    <p:animEffect transition="in" filter="wipe(left)">
                                      <p:cBhvr>
                                        <p:cTn id="7" dur="2000"/>
                                        <p:tgtEl>
                                          <p:spTgt spid="57511"/>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57510"/>
                                        </p:tgtEl>
                                        <p:attrNameLst>
                                          <p:attrName>style.visibility</p:attrName>
                                        </p:attrNameLst>
                                      </p:cBhvr>
                                      <p:to>
                                        <p:strVal val="visible"/>
                                      </p:to>
                                    </p:set>
                                    <p:animEffect transition="in" filter="wipe(down)">
                                      <p:cBhvr>
                                        <p:cTn id="11" dur="1000"/>
                                        <p:tgtEl>
                                          <p:spTgt spid="57510"/>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57509"/>
                                        </p:tgtEl>
                                        <p:attrNameLst>
                                          <p:attrName>style.visibility</p:attrName>
                                        </p:attrNameLst>
                                      </p:cBhvr>
                                      <p:to>
                                        <p:strVal val="visible"/>
                                      </p:to>
                                    </p:set>
                                    <p:animEffect transition="in" filter="wipe(left)">
                                      <p:cBhvr>
                                        <p:cTn id="14" dur="1000"/>
                                        <p:tgtEl>
                                          <p:spTgt spid="57509"/>
                                        </p:tgtEl>
                                      </p:cBhvr>
                                    </p:animEffect>
                                  </p:childTnLst>
                                </p:cTn>
                              </p:par>
                            </p:childTnLst>
                          </p:cTn>
                        </p:par>
                        <p:par>
                          <p:cTn id="15" fill="hold">
                            <p:stCondLst>
                              <p:cond delay="3000"/>
                            </p:stCondLst>
                            <p:childTnLst>
                              <p:par>
                                <p:cTn id="16" presetID="21" presetClass="emph" presetSubtype="0" fill="hold" grpId="0" nodeType="afterEffect">
                                  <p:stCondLst>
                                    <p:cond delay="0"/>
                                  </p:stCondLst>
                                  <p:childTnLst>
                                    <p:animClr clrSpc="hsl" dir="cw">
                                      <p:cBhvr override="childStyle">
                                        <p:cTn id="17" dur="500" fill="hold"/>
                                        <p:tgtEl>
                                          <p:spTgt spid="57381"/>
                                        </p:tgtEl>
                                        <p:attrNameLst>
                                          <p:attrName>style.color</p:attrName>
                                        </p:attrNameLst>
                                      </p:cBhvr>
                                      <p:by>
                                        <p:hsl h="7200000" s="0" l="0"/>
                                      </p:by>
                                    </p:animClr>
                                    <p:animClr clrSpc="hsl" dir="cw">
                                      <p:cBhvr>
                                        <p:cTn id="18" dur="500" fill="hold"/>
                                        <p:tgtEl>
                                          <p:spTgt spid="57381"/>
                                        </p:tgtEl>
                                        <p:attrNameLst>
                                          <p:attrName>fillcolor</p:attrName>
                                        </p:attrNameLst>
                                      </p:cBhvr>
                                      <p:by>
                                        <p:hsl h="7200000" s="0" l="0"/>
                                      </p:by>
                                    </p:animClr>
                                    <p:animClr clrSpc="hsl" dir="cw">
                                      <p:cBhvr>
                                        <p:cTn id="19" dur="500" fill="hold"/>
                                        <p:tgtEl>
                                          <p:spTgt spid="57381"/>
                                        </p:tgtEl>
                                        <p:attrNameLst>
                                          <p:attrName>stroke.color</p:attrName>
                                        </p:attrNameLst>
                                      </p:cBhvr>
                                      <p:by>
                                        <p:hsl h="7200000" s="0" l="0"/>
                                      </p:by>
                                    </p:animClr>
                                    <p:set>
                                      <p:cBhvr>
                                        <p:cTn id="20" dur="500" fill="hold"/>
                                        <p:tgtEl>
                                          <p:spTgt spid="57381"/>
                                        </p:tgtEl>
                                        <p:attrNameLst>
                                          <p:attrName>fill.type</p:attrName>
                                        </p:attrNameLst>
                                      </p:cBhvr>
                                      <p:to>
                                        <p:strVal val="solid"/>
                                      </p:to>
                                    </p:set>
                                  </p:childTnLst>
                                </p:cTn>
                              </p:par>
                              <p:par>
                                <p:cTn id="21" presetID="21" presetClass="emph" presetSubtype="0" fill="hold" grpId="0" nodeType="withEffect">
                                  <p:stCondLst>
                                    <p:cond delay="0"/>
                                  </p:stCondLst>
                                  <p:childTnLst>
                                    <p:animClr clrSpc="hsl" dir="cw">
                                      <p:cBhvr override="childStyle">
                                        <p:cTn id="22" dur="500" fill="hold"/>
                                        <p:tgtEl>
                                          <p:spTgt spid="57500"/>
                                        </p:tgtEl>
                                        <p:attrNameLst>
                                          <p:attrName>style.color</p:attrName>
                                        </p:attrNameLst>
                                      </p:cBhvr>
                                      <p:by>
                                        <p:hsl h="7200000" s="0" l="0"/>
                                      </p:by>
                                    </p:animClr>
                                    <p:animClr clrSpc="hsl" dir="cw">
                                      <p:cBhvr>
                                        <p:cTn id="23" dur="500" fill="hold"/>
                                        <p:tgtEl>
                                          <p:spTgt spid="57500"/>
                                        </p:tgtEl>
                                        <p:attrNameLst>
                                          <p:attrName>fillcolor</p:attrName>
                                        </p:attrNameLst>
                                      </p:cBhvr>
                                      <p:by>
                                        <p:hsl h="7200000" s="0" l="0"/>
                                      </p:by>
                                    </p:animClr>
                                    <p:animClr clrSpc="hsl" dir="cw">
                                      <p:cBhvr>
                                        <p:cTn id="24" dur="500" fill="hold"/>
                                        <p:tgtEl>
                                          <p:spTgt spid="57500"/>
                                        </p:tgtEl>
                                        <p:attrNameLst>
                                          <p:attrName>stroke.color</p:attrName>
                                        </p:attrNameLst>
                                      </p:cBhvr>
                                      <p:by>
                                        <p:hsl h="7200000" s="0" l="0"/>
                                      </p:by>
                                    </p:animClr>
                                    <p:set>
                                      <p:cBhvr>
                                        <p:cTn id="25" dur="500" fill="hold"/>
                                        <p:tgtEl>
                                          <p:spTgt spid="57500"/>
                                        </p:tgtEl>
                                        <p:attrNameLst>
                                          <p:attrName>fill.type</p:attrName>
                                        </p:attrNameLst>
                                      </p:cBhvr>
                                      <p:to>
                                        <p:strVal val="solid"/>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57534"/>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575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81" grpId="0" animBg="1"/>
      <p:bldP spid="57500" grpId="0" animBg="1"/>
      <p:bldP spid="57509" grpId="0" animBg="1"/>
      <p:bldP spid="57510" grpId="0" animBg="1"/>
      <p:bldP spid="5753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noFill/>
          <a:ln/>
          <a:effectLst/>
        </p:spPr>
        <p:txBody>
          <a:bodyPr anchor="b"/>
          <a:lstStyle/>
          <a:p>
            <a:r>
              <a:rPr lang="en-US"/>
              <a:t>Secondary Standards:</a:t>
            </a:r>
            <a:br>
              <a:rPr lang="en-US"/>
            </a:br>
            <a:r>
              <a:rPr lang="en-US" sz="3600" b="1"/>
              <a:t>Aesthetics </a:t>
            </a:r>
          </a:p>
        </p:txBody>
      </p:sp>
      <p:sp>
        <p:nvSpPr>
          <p:cNvPr id="10243" name="Rectangle 3"/>
          <p:cNvSpPr>
            <a:spLocks noGrp="1" noChangeArrowheads="1"/>
          </p:cNvSpPr>
          <p:nvPr>
            <p:ph idx="1"/>
          </p:nvPr>
        </p:nvSpPr>
        <p:spPr>
          <a:noFill/>
          <a:ln/>
        </p:spPr>
        <p:txBody>
          <a:bodyPr/>
          <a:lstStyle/>
          <a:p>
            <a:pPr marL="4763" indent="-4763">
              <a:lnSpc>
                <a:spcPct val="90000"/>
              </a:lnSpc>
              <a:buFont typeface="Wingdings" pitchFamily="2" charset="2"/>
              <a:buNone/>
              <a:tabLst>
                <a:tab pos="4564063" algn="ctr"/>
                <a:tab pos="6569075" algn="ctr"/>
              </a:tabLst>
            </a:pPr>
            <a:r>
              <a:rPr lang="en-US" sz="1800" u="sng"/>
              <a:t>Contaminant	U.S. EPA, 1993	WHO, 1984</a:t>
            </a:r>
          </a:p>
          <a:p>
            <a:pPr marL="4763" indent="-4763">
              <a:lnSpc>
                <a:spcPct val="90000"/>
              </a:lnSpc>
              <a:buFont typeface="Wingdings" pitchFamily="2" charset="2"/>
              <a:buNone/>
              <a:tabLst>
                <a:tab pos="4564063" algn="ctr"/>
                <a:tab pos="6569075" algn="ctr"/>
              </a:tabLst>
            </a:pPr>
            <a:r>
              <a:rPr lang="en-US" sz="1800"/>
              <a:t>Aluminum	0.5-0.2 mg/L	0.2 mg/L</a:t>
            </a:r>
          </a:p>
          <a:p>
            <a:pPr marL="4763" indent="-4763">
              <a:lnSpc>
                <a:spcPct val="90000"/>
              </a:lnSpc>
              <a:buFont typeface="Wingdings" pitchFamily="2" charset="2"/>
              <a:buNone/>
              <a:tabLst>
                <a:tab pos="4564063" algn="ctr"/>
                <a:tab pos="6569075" algn="ctr"/>
              </a:tabLst>
            </a:pPr>
            <a:r>
              <a:rPr lang="en-US" sz="1800"/>
              <a:t>Chloride	250 mg/L	250 mg/L</a:t>
            </a:r>
          </a:p>
          <a:p>
            <a:pPr marL="4763" indent="-4763">
              <a:lnSpc>
                <a:spcPct val="90000"/>
              </a:lnSpc>
              <a:buFont typeface="Wingdings" pitchFamily="2" charset="2"/>
              <a:buNone/>
              <a:tabLst>
                <a:tab pos="4564063" algn="ctr"/>
                <a:tab pos="6569075" algn="ctr"/>
              </a:tabLst>
            </a:pPr>
            <a:r>
              <a:rPr lang="en-US" sz="1800"/>
              <a:t>Color	15 color units	15 color units</a:t>
            </a:r>
          </a:p>
          <a:p>
            <a:pPr marL="4763" indent="-4763">
              <a:lnSpc>
                <a:spcPct val="90000"/>
              </a:lnSpc>
              <a:buFont typeface="Wingdings" pitchFamily="2" charset="2"/>
              <a:buNone/>
              <a:tabLst>
                <a:tab pos="4564063" algn="ctr"/>
                <a:tab pos="6569075" algn="ctr"/>
              </a:tabLst>
            </a:pPr>
            <a:r>
              <a:rPr lang="en-US" sz="1800"/>
              <a:t>Copper	1.0 mg/L	1.0 mg/L</a:t>
            </a:r>
          </a:p>
          <a:p>
            <a:pPr marL="4763" indent="-4763">
              <a:lnSpc>
                <a:spcPct val="90000"/>
              </a:lnSpc>
              <a:buFont typeface="Wingdings" pitchFamily="2" charset="2"/>
              <a:buNone/>
              <a:tabLst>
                <a:tab pos="4564063" algn="ctr"/>
                <a:tab pos="6569075" algn="ctr"/>
              </a:tabLst>
            </a:pPr>
            <a:r>
              <a:rPr lang="en-US" sz="1800"/>
              <a:t>Corrosivity	Noncorrosive</a:t>
            </a:r>
          </a:p>
          <a:p>
            <a:pPr marL="4763" indent="-4763">
              <a:lnSpc>
                <a:spcPct val="90000"/>
              </a:lnSpc>
              <a:buFont typeface="Wingdings" pitchFamily="2" charset="2"/>
              <a:buNone/>
              <a:tabLst>
                <a:tab pos="4564063" algn="ctr"/>
                <a:tab pos="6569075" algn="ctr"/>
              </a:tabLst>
            </a:pPr>
            <a:r>
              <a:rPr lang="en-US" sz="1800"/>
              <a:t>Fluoride	2.0 mg/L</a:t>
            </a:r>
          </a:p>
          <a:p>
            <a:pPr marL="4763" indent="-4763">
              <a:lnSpc>
                <a:spcPct val="90000"/>
              </a:lnSpc>
              <a:buFont typeface="Wingdings" pitchFamily="2" charset="2"/>
              <a:buNone/>
              <a:tabLst>
                <a:tab pos="4564063" algn="ctr"/>
                <a:tab pos="6569075" algn="ctr"/>
              </a:tabLst>
            </a:pPr>
            <a:r>
              <a:rPr lang="en-US" sz="1800"/>
              <a:t>Foaming agents	0.5 mg/L</a:t>
            </a:r>
          </a:p>
          <a:p>
            <a:pPr marL="4763" indent="-4763">
              <a:lnSpc>
                <a:spcPct val="90000"/>
              </a:lnSpc>
              <a:buFont typeface="Wingdings" pitchFamily="2" charset="2"/>
              <a:buNone/>
              <a:tabLst>
                <a:tab pos="4564063" algn="ctr"/>
                <a:tab pos="6569075" algn="ctr"/>
              </a:tabLst>
            </a:pPr>
            <a:r>
              <a:rPr lang="en-US" sz="1800"/>
              <a:t>Iron	0.3 mg/L	0.3 mg/L</a:t>
            </a:r>
          </a:p>
          <a:p>
            <a:pPr marL="4763" indent="-4763">
              <a:lnSpc>
                <a:spcPct val="90000"/>
              </a:lnSpc>
              <a:buFont typeface="Wingdings" pitchFamily="2" charset="2"/>
              <a:buNone/>
              <a:tabLst>
                <a:tab pos="4564063" algn="ctr"/>
                <a:tab pos="6569075" algn="ctr"/>
              </a:tabLst>
            </a:pPr>
            <a:r>
              <a:rPr lang="en-US" sz="1800"/>
              <a:t>Manganese	0.05 mg/L	0.1 mg/L</a:t>
            </a:r>
          </a:p>
          <a:p>
            <a:pPr marL="4763" indent="-4763">
              <a:lnSpc>
                <a:spcPct val="90000"/>
              </a:lnSpc>
              <a:buFont typeface="Wingdings" pitchFamily="2" charset="2"/>
              <a:buNone/>
              <a:tabLst>
                <a:tab pos="4564063" algn="ctr"/>
                <a:tab pos="6569075" algn="ctr"/>
              </a:tabLst>
            </a:pPr>
            <a:r>
              <a:rPr lang="en-US" sz="1800"/>
              <a:t>Odor (Threshold Odor Number)	3 TON	</a:t>
            </a:r>
          </a:p>
          <a:p>
            <a:pPr marL="4763" indent="-4763">
              <a:lnSpc>
                <a:spcPct val="90000"/>
              </a:lnSpc>
              <a:buFont typeface="Wingdings" pitchFamily="2" charset="2"/>
              <a:buNone/>
              <a:tabLst>
                <a:tab pos="4564063" algn="ctr"/>
                <a:tab pos="6569075" algn="ctr"/>
              </a:tabLst>
            </a:pPr>
            <a:r>
              <a:rPr lang="en-US" sz="1800"/>
              <a:t>pH	6.5-8.5	 6.5-8.5</a:t>
            </a:r>
          </a:p>
          <a:p>
            <a:pPr marL="4763" indent="-4763">
              <a:lnSpc>
                <a:spcPct val="90000"/>
              </a:lnSpc>
              <a:buFont typeface="Wingdings" pitchFamily="2" charset="2"/>
              <a:buNone/>
              <a:tabLst>
                <a:tab pos="4564063" algn="ctr"/>
                <a:tab pos="6569075" algn="ctr"/>
              </a:tabLst>
            </a:pPr>
            <a:r>
              <a:rPr lang="en-US" sz="1800"/>
              <a:t>Silver	0.1 mg/L</a:t>
            </a:r>
          </a:p>
          <a:p>
            <a:pPr marL="4763" indent="-4763">
              <a:lnSpc>
                <a:spcPct val="90000"/>
              </a:lnSpc>
              <a:buFont typeface="Wingdings" pitchFamily="2" charset="2"/>
              <a:buNone/>
              <a:tabLst>
                <a:tab pos="4564063" algn="ctr"/>
                <a:tab pos="6569075" algn="ctr"/>
              </a:tabLst>
            </a:pPr>
            <a:r>
              <a:rPr lang="en-US" sz="1800"/>
              <a:t>Sulfate	250 mg/L	400 mg/L</a:t>
            </a:r>
          </a:p>
          <a:p>
            <a:pPr marL="4763" indent="-4763">
              <a:lnSpc>
                <a:spcPct val="90000"/>
              </a:lnSpc>
              <a:buFont typeface="Wingdings" pitchFamily="2" charset="2"/>
              <a:buNone/>
              <a:tabLst>
                <a:tab pos="4564063" algn="ctr"/>
                <a:tab pos="6569075" algn="ctr"/>
              </a:tabLst>
            </a:pPr>
            <a:r>
              <a:rPr lang="en-US" sz="1800"/>
              <a:t>Total dissolved solids	500 mg/L	1000 mg/L</a:t>
            </a:r>
          </a:p>
          <a:p>
            <a:pPr marL="4763" indent="-4763">
              <a:lnSpc>
                <a:spcPct val="90000"/>
              </a:lnSpc>
              <a:buFont typeface="Wingdings" pitchFamily="2" charset="2"/>
              <a:buNone/>
              <a:tabLst>
                <a:tab pos="4564063" algn="ctr"/>
                <a:tab pos="6569075" algn="ctr"/>
              </a:tabLst>
            </a:pPr>
            <a:r>
              <a:rPr lang="en-US" sz="1800"/>
              <a:t>Zinc	5.0 mg/L	5.0 mg/L</a:t>
            </a:r>
          </a:p>
          <a:p>
            <a:pPr marL="4763" indent="-4763">
              <a:lnSpc>
                <a:spcPct val="90000"/>
              </a:lnSpc>
              <a:buFont typeface="Wingdings" pitchFamily="2" charset="2"/>
              <a:buNone/>
              <a:tabLst>
                <a:tab pos="4564063" algn="ctr"/>
                <a:tab pos="6569075" algn="ctr"/>
              </a:tabLst>
            </a:pPr>
            <a:endParaRPr lang="en-US" sz="1800"/>
          </a:p>
        </p:txBody>
      </p:sp>
      <p:sp>
        <p:nvSpPr>
          <p:cNvPr id="10244" name="AutoShape 4">
            <a:hlinkClick r:id="rId3" highlightClick="1"/>
          </p:cNvPr>
          <p:cNvSpPr>
            <a:spLocks noChangeArrowheads="1"/>
          </p:cNvSpPr>
          <p:nvPr/>
        </p:nvSpPr>
        <p:spPr bwMode="auto">
          <a:xfrm>
            <a:off x="7848600" y="685800"/>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cxnSp>
        <p:nvCxnSpPr>
          <p:cNvPr id="5" name="Straight Arrow Connector 4"/>
          <p:cNvCxnSpPr/>
          <p:nvPr/>
        </p:nvCxnSpPr>
        <p:spPr bwMode="auto">
          <a:xfrm>
            <a:off x="22302" y="3572107"/>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noFill/>
          <a:ln/>
          <a:effectLst/>
        </p:spPr>
        <p:txBody>
          <a:bodyPr anchor="b"/>
          <a:lstStyle/>
          <a:p>
            <a:r>
              <a:rPr lang="en-US" dirty="0"/>
              <a:t>Overview</a:t>
            </a:r>
          </a:p>
        </p:txBody>
      </p:sp>
      <p:sp>
        <p:nvSpPr>
          <p:cNvPr id="3075" name="Rectangle 3"/>
          <p:cNvSpPr>
            <a:spLocks noGrp="1" noChangeArrowheads="1"/>
          </p:cNvSpPr>
          <p:nvPr>
            <p:ph idx="1"/>
          </p:nvPr>
        </p:nvSpPr>
        <p:spPr>
          <a:xfrm>
            <a:off x="2295330" y="1600200"/>
            <a:ext cx="6391469" cy="4525963"/>
          </a:xfrm>
          <a:noFill/>
          <a:ln/>
        </p:spPr>
        <p:txBody>
          <a:bodyPr/>
          <a:lstStyle/>
          <a:p>
            <a:r>
              <a:rPr lang="en-US" sz="3000" dirty="0"/>
              <a:t>History of our understanding of waterborne disease</a:t>
            </a:r>
            <a:br>
              <a:rPr lang="en-US" sz="3000" dirty="0"/>
            </a:br>
            <a:endParaRPr lang="en-US" sz="3000" dirty="0"/>
          </a:p>
          <a:p>
            <a:r>
              <a:rPr lang="en-US" sz="3000" dirty="0"/>
              <a:t>Waterborne threats to human health and a brief history of water treatment</a:t>
            </a:r>
            <a:br>
              <a:rPr lang="en-US" sz="3000" dirty="0"/>
            </a:br>
            <a:endParaRPr lang="en-US" sz="3000" dirty="0"/>
          </a:p>
          <a:p>
            <a:r>
              <a:rPr lang="en-US" sz="3000" dirty="0"/>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118ACE03-2D44-4DF8-AC49-4D2F4CB84D13}"/>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E7FF05B6-9E37-47D9-B27B-E848C6844575}"/>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2" name="Picture 1">
            <a:hlinkClick r:id="rId7" action="ppaction://hlinksldjump"/>
            <a:extLst>
              <a:ext uri="{FF2B5EF4-FFF2-40B4-BE49-F238E27FC236}">
                <a16:creationId xmlns:a16="http://schemas.microsoft.com/office/drawing/2014/main" id="{F0B9DB3F-A670-4DF6-98D0-F2F9F81ECB9E}"/>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7920477E-A6AC-4A0B-9676-5CDB6A074E06}"/>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you measure before drinking the water?</a:t>
            </a:r>
          </a:p>
        </p:txBody>
      </p:sp>
      <p:sp>
        <p:nvSpPr>
          <p:cNvPr id="3" name="Content Placeholder 2"/>
          <p:cNvSpPr>
            <a:spLocks noGrp="1"/>
          </p:cNvSpPr>
          <p:nvPr>
            <p:ph idx="1"/>
          </p:nvPr>
        </p:nvSpPr>
        <p:spPr/>
        <p:txBody>
          <a:bodyPr/>
          <a:lstStyle/>
          <a:p>
            <a:r>
              <a:rPr lang="en-US" dirty="0"/>
              <a:t>Surface water (big concern is pathogens)</a:t>
            </a:r>
          </a:p>
          <a:p>
            <a:pPr lvl="1"/>
            <a:r>
              <a:rPr lang="en-US" dirty="0"/>
              <a:t>Turbidity (pathogens are particles)</a:t>
            </a:r>
          </a:p>
          <a:p>
            <a:pPr lvl="1"/>
            <a:r>
              <a:rPr lang="en-US" dirty="0"/>
              <a:t>Chlorine </a:t>
            </a:r>
            <a:r>
              <a:rPr lang="en-US" dirty="0" smtClean="0"/>
              <a:t>residual</a:t>
            </a:r>
          </a:p>
          <a:p>
            <a:pPr lvl="1"/>
            <a:r>
              <a:rPr lang="en-US" dirty="0"/>
              <a:t>Organic chemicals (agricultural and industrial</a:t>
            </a:r>
            <a:r>
              <a:rPr lang="en-US" dirty="0" smtClean="0"/>
              <a:t>)</a:t>
            </a:r>
            <a:endParaRPr lang="en-US" dirty="0"/>
          </a:p>
          <a:p>
            <a:r>
              <a:rPr lang="en-US" dirty="0"/>
              <a:t>Ground water (</a:t>
            </a:r>
            <a:r>
              <a:rPr lang="en-US" sz="2800" dirty="0"/>
              <a:t>big concern is still pathogens</a:t>
            </a:r>
            <a:r>
              <a:rPr lang="en-US" dirty="0"/>
              <a:t>)</a:t>
            </a:r>
          </a:p>
          <a:p>
            <a:pPr lvl="1"/>
            <a:r>
              <a:rPr lang="en-US" dirty="0"/>
              <a:t>Turbidity</a:t>
            </a:r>
          </a:p>
          <a:p>
            <a:pPr lvl="1"/>
            <a:r>
              <a:rPr lang="en-US" dirty="0"/>
              <a:t>Chlorine residual</a:t>
            </a:r>
          </a:p>
          <a:p>
            <a:pPr lvl="1"/>
            <a:r>
              <a:rPr lang="en-US" dirty="0"/>
              <a:t>Arsenic and fluoride (depending on location)</a:t>
            </a:r>
          </a:p>
          <a:p>
            <a:pPr lvl="1"/>
            <a:r>
              <a:rPr lang="en-US" dirty="0"/>
              <a:t>Organic chemicals (agricultural and industrial)</a:t>
            </a:r>
          </a:p>
          <a:p>
            <a:endParaRPr lang="en-US"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effectLst/>
        </p:spPr>
        <p:txBody>
          <a:bodyPr/>
          <a:lstStyle/>
          <a:p>
            <a:r>
              <a:rPr lang="en-US" sz="4000" b="1"/>
              <a:t>Effect of Chlorination on Inactivating Selected Bacteria</a:t>
            </a:r>
            <a:r>
              <a:rPr lang="en-US" sz="4000"/>
              <a:t> </a:t>
            </a:r>
            <a:endParaRPr lang="en-US" sz="4000" dirty="0"/>
          </a:p>
        </p:txBody>
      </p:sp>
      <p:graphicFrame>
        <p:nvGraphicFramePr>
          <p:cNvPr id="26884" name="Group 260"/>
          <p:cNvGraphicFramePr>
            <a:graphicFrameLocks noGrp="1"/>
          </p:cNvGraphicFramePr>
          <p:nvPr>
            <p:ph type="tbl" idx="1"/>
            <p:extLst>
              <p:ext uri="{D42A27DB-BD31-4B8C-83A1-F6EECF244321}">
                <p14:modId xmlns:p14="http://schemas.microsoft.com/office/powerpoint/2010/main" val="46531757"/>
              </p:ext>
            </p:extLst>
          </p:nvPr>
        </p:nvGraphicFramePr>
        <p:xfrm>
          <a:off x="179388" y="1785938"/>
          <a:ext cx="8778875" cy="4860291"/>
        </p:xfrm>
        <a:graphic>
          <a:graphicData uri="http://schemas.openxmlformats.org/drawingml/2006/table">
            <a:tbl>
              <a:tblPr/>
              <a:tblGrid>
                <a:gridCol w="1711325">
                  <a:extLst>
                    <a:ext uri="{9D8B030D-6E8A-4147-A177-3AD203B41FA5}">
                      <a16:colId xmlns:a16="http://schemas.microsoft.com/office/drawing/2014/main" val="20000"/>
                    </a:ext>
                  </a:extLst>
                </a:gridCol>
                <a:gridCol w="739775">
                  <a:extLst>
                    <a:ext uri="{9D8B030D-6E8A-4147-A177-3AD203B41FA5}">
                      <a16:colId xmlns:a16="http://schemas.microsoft.com/office/drawing/2014/main" val="20001"/>
                    </a:ext>
                  </a:extLst>
                </a:gridCol>
                <a:gridCol w="900112">
                  <a:extLst>
                    <a:ext uri="{9D8B030D-6E8A-4147-A177-3AD203B41FA5}">
                      <a16:colId xmlns:a16="http://schemas.microsoft.com/office/drawing/2014/main" val="20002"/>
                    </a:ext>
                  </a:extLst>
                </a:gridCol>
                <a:gridCol w="1044575">
                  <a:extLst>
                    <a:ext uri="{9D8B030D-6E8A-4147-A177-3AD203B41FA5}">
                      <a16:colId xmlns:a16="http://schemas.microsoft.com/office/drawing/2014/main" val="20003"/>
                    </a:ext>
                  </a:extLst>
                </a:gridCol>
                <a:gridCol w="1379538">
                  <a:extLst>
                    <a:ext uri="{9D8B030D-6E8A-4147-A177-3AD203B41FA5}">
                      <a16:colId xmlns:a16="http://schemas.microsoft.com/office/drawing/2014/main" val="20004"/>
                    </a:ext>
                  </a:extLst>
                </a:gridCol>
                <a:gridCol w="900112">
                  <a:extLst>
                    <a:ext uri="{9D8B030D-6E8A-4147-A177-3AD203B41FA5}">
                      <a16:colId xmlns:a16="http://schemas.microsoft.com/office/drawing/2014/main" val="20005"/>
                    </a:ext>
                  </a:extLst>
                </a:gridCol>
                <a:gridCol w="2103438">
                  <a:extLst>
                    <a:ext uri="{9D8B030D-6E8A-4147-A177-3AD203B41FA5}">
                      <a16:colId xmlns:a16="http://schemas.microsoft.com/office/drawing/2014/main" val="20006"/>
                    </a:ext>
                  </a:extLst>
                </a:gridCol>
              </a:tblGrid>
              <a:tr h="400050">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dirty="0">
                          <a:ln>
                            <a:noFill/>
                          </a:ln>
                          <a:solidFill>
                            <a:schemeClr val="tx1"/>
                          </a:solidFill>
                          <a:effectLst/>
                          <a:latin typeface="Times New Roman" pitchFamily="18" charset="0"/>
                        </a:rPr>
                        <a:t>Bacteria</a:t>
                      </a:r>
                      <a:r>
                        <a:rPr kumimoji="0" lang="en-US" sz="1200" b="0" i="0" u="none" strike="noStrike" cap="none" normalizeH="0" baseline="0" dirty="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Cl</a:t>
                      </a:r>
                      <a:r>
                        <a:rPr kumimoji="0" lang="en-US" sz="1200" b="1" i="0" u="none" strike="noStrike" cap="none" normalizeH="0" baseline="-30000">
                          <a:ln>
                            <a:noFill/>
                          </a:ln>
                          <a:solidFill>
                            <a:schemeClr val="tx1"/>
                          </a:solidFill>
                          <a:effectLst/>
                          <a:latin typeface="Times New Roman" pitchFamily="18" charset="0"/>
                        </a:rPr>
                        <a:t>2</a:t>
                      </a:r>
                      <a:r>
                        <a:rPr kumimoji="0" lang="en-US" sz="1200" b="1" i="0" u="none" strike="noStrike" cap="none" normalizeH="0" baseline="0">
                          <a:ln>
                            <a:noFill/>
                          </a:ln>
                          <a:solidFill>
                            <a:schemeClr val="tx1"/>
                          </a:solidFill>
                          <a:effectLst/>
                          <a:latin typeface="Times New Roman" pitchFamily="18" charset="0"/>
                        </a:rPr>
                        <a:t> (mg/l)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Time</a:t>
                      </a:r>
                      <a:br>
                        <a:rPr kumimoji="0" lang="en-US" sz="1200" b="1" i="0" u="none" strike="noStrike" cap="none" normalizeH="0" baseline="0">
                          <a:ln>
                            <a:noFill/>
                          </a:ln>
                          <a:solidFill>
                            <a:schemeClr val="tx1"/>
                          </a:solidFill>
                          <a:effectLst/>
                          <a:latin typeface="Times New Roman" pitchFamily="18" charset="0"/>
                        </a:rPr>
                      </a:br>
                      <a:r>
                        <a:rPr kumimoji="0" lang="en-US" sz="1200" b="1" i="0" u="none" strike="noStrike" cap="none" normalizeH="0" baseline="0">
                          <a:ln>
                            <a:noFill/>
                          </a:ln>
                          <a:solidFill>
                            <a:schemeClr val="tx1"/>
                          </a:solidFill>
                          <a:effectLst/>
                          <a:latin typeface="Times New Roman" pitchFamily="18" charset="0"/>
                        </a:rPr>
                        <a:t>(min)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Ct Factor</a:t>
                      </a:r>
                      <a:r>
                        <a:rPr kumimoji="0" lang="en-US" sz="1200" b="0" i="0" u="none" strike="noStrike" cap="none" normalizeH="0" baseline="0">
                          <a:ln>
                            <a:noFill/>
                          </a:ln>
                          <a:solidFill>
                            <a:schemeClr val="tx1"/>
                          </a:solidFill>
                          <a:effectLst/>
                          <a:latin typeface="Times New Roman" pitchFamily="18" charset="0"/>
                        </a:rPr>
                        <a:t> </a:t>
                      </a:r>
                      <a:r>
                        <a:rPr kumimoji="0" lang="en-US" sz="1200" b="1" i="0" u="none" strike="noStrike" cap="none" normalizeH="0" baseline="0">
                          <a:ln>
                            <a:noFill/>
                          </a:ln>
                          <a:solidFill>
                            <a:schemeClr val="tx1"/>
                          </a:solidFill>
                          <a:effectLst/>
                          <a:latin typeface="Times New Roman" pitchFamily="18" charset="0"/>
                        </a:rPr>
                        <a:t>(mg-min/l)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Reduction(%)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Ct for pC* of1</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rgbClr val="FFFFFF"/>
                          </a:solidFill>
                          <a:effectLst/>
                          <a:latin typeface="Times New Roman" pitchFamily="18" charset="0"/>
                          <a:hlinkClick r:id="rId3"/>
                        </a:rPr>
                        <a:t>Reference</a:t>
                      </a:r>
                      <a:endParaRPr kumimoji="0" lang="en-US" sz="1200" b="1"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Campylobacter </a:t>
                      </a:r>
                      <a:r>
                        <a:rPr kumimoji="0" lang="en-US" sz="1200" b="0" i="1" u="none" strike="noStrike" cap="none" normalizeH="0" baseline="0" dirty="0" err="1">
                          <a:ln>
                            <a:noFill/>
                          </a:ln>
                          <a:solidFill>
                            <a:schemeClr val="tx1"/>
                          </a:solidFill>
                          <a:effectLst/>
                          <a:latin typeface="Times New Roman" pitchFamily="18" charset="0"/>
                        </a:rPr>
                        <a:t>jejuni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0.125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Blaser et al, 1986</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Escherichia coli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Ram and Malley, 1984</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Legionella </a:t>
                      </a:r>
                      <a:r>
                        <a:rPr kumimoji="0" lang="en-US" sz="1200" b="0" i="1" u="none" strike="noStrike" cap="none" normalizeH="0" baseline="0" dirty="0" err="1">
                          <a:ln>
                            <a:noFill/>
                          </a:ln>
                          <a:solidFill>
                            <a:schemeClr val="tx1"/>
                          </a:solidFill>
                          <a:effectLst/>
                          <a:latin typeface="Times New Roman" pitchFamily="18" charset="0"/>
                        </a:rPr>
                        <a:t>pneumophila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18.75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9.4</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Kuchta et al, 1985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chelonei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0.7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Carson et al, 1978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fortuitum</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85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intracellulare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70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17.2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Pasteurella tularensis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1.6</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24606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Salmonella </a:t>
                      </a:r>
                      <a:r>
                        <a:rPr kumimoji="0" lang="en-US" sz="1200" b="0" i="1" u="none" strike="noStrike" cap="none" normalizeH="0" baseline="0" dirty="0" err="1">
                          <a:ln>
                            <a:noFill/>
                          </a:ln>
                          <a:solidFill>
                            <a:schemeClr val="tx1"/>
                          </a:solidFill>
                          <a:effectLst/>
                          <a:latin typeface="Times New Roman" pitchFamily="18" charset="0"/>
                        </a:rPr>
                        <a:t>typhi</a:t>
                      </a:r>
                      <a:r>
                        <a:rPr kumimoji="0" lang="en-US" sz="1200" b="0" i="1" u="none" strike="noStrike" cap="none" normalizeH="0" baseline="0" dirty="0">
                          <a:ln>
                            <a:noFill/>
                          </a:ln>
                          <a:solidFill>
                            <a:schemeClr val="tx1"/>
                          </a:solidFill>
                          <a:effectLst/>
                          <a:latin typeface="Times New Roman" pitchFamily="18" charset="0"/>
                        </a:rPr>
                        <a:t> </a:t>
                      </a:r>
                      <a:endParaRPr kumimoji="0" lang="en-US" sz="12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Korol et al, 1995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8"/>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err="1">
                          <a:ln>
                            <a:noFill/>
                          </a:ln>
                          <a:solidFill>
                            <a:schemeClr val="tx1"/>
                          </a:solidFill>
                          <a:effectLst/>
                          <a:latin typeface="Times New Roman" pitchFamily="18" charset="0"/>
                        </a:rPr>
                        <a:t>Shigella</a:t>
                      </a:r>
                      <a:r>
                        <a:rPr kumimoji="0" lang="en-US" sz="1200" b="0" i="1" u="none" strike="noStrike" cap="none" normalizeH="0" baseline="0" dirty="0">
                          <a:ln>
                            <a:noFill/>
                          </a:ln>
                          <a:solidFill>
                            <a:schemeClr val="tx1"/>
                          </a:solidFill>
                          <a:effectLst/>
                          <a:latin typeface="Times New Roman" pitchFamily="18" charset="0"/>
                        </a:rPr>
                        <a:t> </a:t>
                      </a:r>
                      <a:r>
                        <a:rPr kumimoji="0" lang="en-US" sz="1200" b="0" i="1" u="none" strike="noStrike" cap="none" normalizeH="0" baseline="0" dirty="0" err="1">
                          <a:ln>
                            <a:noFill/>
                          </a:ln>
                          <a:solidFill>
                            <a:schemeClr val="tx1"/>
                          </a:solidFill>
                          <a:effectLst/>
                          <a:latin typeface="Times New Roman" pitchFamily="18" charset="0"/>
                        </a:rPr>
                        <a:t>dysenteriae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9"/>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Staphylococcus aureus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Bolton et al, 1988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0" u="none" strike="noStrike" cap="none" normalizeH="0" baseline="0" dirty="0">
                          <a:ln>
                            <a:noFill/>
                          </a:ln>
                          <a:solidFill>
                            <a:schemeClr val="tx1"/>
                          </a:solidFill>
                          <a:effectLst/>
                          <a:latin typeface="Times New Roman" pitchFamily="18" charset="0"/>
                        </a:rPr>
                        <a:t>(smooth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1" u="none" strike="noStrike" cap="none" normalizeH="0" baseline="0" dirty="0">
                          <a:ln>
                            <a:noFill/>
                          </a:ln>
                          <a:solidFill>
                            <a:schemeClr val="tx1"/>
                          </a:solidFill>
                          <a:effectLst/>
                          <a:latin typeface="Times New Roman" pitchFamily="18" charset="0"/>
                        </a:rPr>
                        <a:t> </a:t>
                      </a:r>
                      <a:r>
                        <a:rPr kumimoji="0" lang="en-US" sz="1200" b="0" i="0" u="none" strike="noStrike" cap="none" normalizeH="0" baseline="0" dirty="0">
                          <a:ln>
                            <a:noFill/>
                          </a:ln>
                          <a:solidFill>
                            <a:schemeClr val="tx1"/>
                          </a:solidFill>
                          <a:effectLst/>
                          <a:latin typeface="Times New Roman" pitchFamily="18" charset="0"/>
                        </a:rPr>
                        <a:t>(rugose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2.0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Yersinia </a:t>
                      </a:r>
                      <a:r>
                        <a:rPr kumimoji="0" lang="en-US" sz="1200" b="0" i="1" u="none" strike="noStrike" cap="none" normalizeH="0" baseline="0" dirty="0" err="1">
                          <a:ln>
                            <a:noFill/>
                          </a:ln>
                          <a:solidFill>
                            <a:schemeClr val="tx1"/>
                          </a:solidFill>
                          <a:effectLst/>
                          <a:latin typeface="Times New Roman" pitchFamily="18" charset="0"/>
                        </a:rPr>
                        <a:t>enterocolitica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27</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Paz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3"/>
                  </a:ext>
                </a:extLst>
              </a:tr>
            </a:tbl>
          </a:graphicData>
        </a:graphic>
      </p:graphicFrame>
      <p:sp>
        <p:nvSpPr>
          <p:cNvPr id="4" name="Rounded Rectangle 3"/>
          <p:cNvSpPr/>
          <p:nvPr/>
        </p:nvSpPr>
        <p:spPr bwMode="auto">
          <a:xfrm>
            <a:off x="0" y="2489812"/>
            <a:ext cx="9144000" cy="330506"/>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5" name="Rounded Rectangle 4"/>
          <p:cNvSpPr/>
          <p:nvPr/>
        </p:nvSpPr>
        <p:spPr bwMode="auto">
          <a:xfrm>
            <a:off x="0" y="5473546"/>
            <a:ext cx="9144000" cy="905219"/>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6" name="Rounded Rectangle 5"/>
          <p:cNvSpPr/>
          <p:nvPr/>
        </p:nvSpPr>
        <p:spPr bwMode="auto">
          <a:xfrm>
            <a:off x="0" y="4634427"/>
            <a:ext cx="9144000" cy="290113"/>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effectLst/>
        </p:spPr>
        <p:txBody>
          <a:bodyPr/>
          <a:lstStyle/>
          <a:p>
            <a:r>
              <a:rPr lang="en-US" sz="4000" b="1" dirty="0"/>
              <a:t>Effect of Chlorination on Inactivating Selected Viruses</a:t>
            </a:r>
            <a:r>
              <a:rPr lang="en-US" sz="4000" dirty="0"/>
              <a:t> </a:t>
            </a:r>
          </a:p>
        </p:txBody>
      </p:sp>
      <p:graphicFrame>
        <p:nvGraphicFramePr>
          <p:cNvPr id="29807" name="Group 111"/>
          <p:cNvGraphicFramePr>
            <a:graphicFrameLocks noGrp="1"/>
          </p:cNvGraphicFramePr>
          <p:nvPr>
            <p:ph type="tbl" idx="1"/>
            <p:extLst>
              <p:ext uri="{D42A27DB-BD31-4B8C-83A1-F6EECF244321}">
                <p14:modId xmlns:p14="http://schemas.microsoft.com/office/powerpoint/2010/main" val="3724241243"/>
              </p:ext>
            </p:extLst>
          </p:nvPr>
        </p:nvGraphicFramePr>
        <p:xfrm>
          <a:off x="381000" y="2074863"/>
          <a:ext cx="8748713" cy="3169920"/>
        </p:xfrm>
        <a:graphic>
          <a:graphicData uri="http://schemas.openxmlformats.org/drawingml/2006/table">
            <a:tbl>
              <a:tblPr/>
              <a:tblGrid>
                <a:gridCol w="1216025">
                  <a:extLst>
                    <a:ext uri="{9D8B030D-6E8A-4147-A177-3AD203B41FA5}">
                      <a16:colId xmlns:a16="http://schemas.microsoft.com/office/drawing/2014/main" val="20000"/>
                    </a:ext>
                  </a:extLst>
                </a:gridCol>
                <a:gridCol w="928688">
                  <a:extLst>
                    <a:ext uri="{9D8B030D-6E8A-4147-A177-3AD203B41FA5}">
                      <a16:colId xmlns:a16="http://schemas.microsoft.com/office/drawing/2014/main" val="20001"/>
                    </a:ext>
                  </a:extLst>
                </a:gridCol>
                <a:gridCol w="1044575">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131887">
                  <a:extLst>
                    <a:ext uri="{9D8B030D-6E8A-4147-A177-3AD203B41FA5}">
                      <a16:colId xmlns:a16="http://schemas.microsoft.com/office/drawing/2014/main" val="20004"/>
                    </a:ext>
                  </a:extLst>
                </a:gridCol>
                <a:gridCol w="1365250">
                  <a:extLst>
                    <a:ext uri="{9D8B030D-6E8A-4147-A177-3AD203B41FA5}">
                      <a16:colId xmlns:a16="http://schemas.microsoft.com/office/drawing/2014/main" val="20005"/>
                    </a:ext>
                  </a:extLst>
                </a:gridCol>
                <a:gridCol w="1843088">
                  <a:extLst>
                    <a:ext uri="{9D8B030D-6E8A-4147-A177-3AD203B41FA5}">
                      <a16:colId xmlns:a16="http://schemas.microsoft.com/office/drawing/2014/main" val="20006"/>
                    </a:ext>
                  </a:extLst>
                </a:gridCol>
              </a:tblGrid>
              <a:tr h="530225">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Viruses</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(mg/l)</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for pC* of1</a:t>
                      </a:r>
                      <a:endParaRPr kumimoji="0" lang="en-US" sz="16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Adenovirus </a:t>
                      </a:r>
                      <a:endParaRPr kumimoji="0" lang="en-US" sz="1600" b="0" i="0"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40-50 sec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et al,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Coxsackie</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0.16-0.18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0.025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and Kabler, 1954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Hepatitis A</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0.105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Grabow et al, 1983</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1750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Norwalk</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Parvovirus </a:t>
                      </a:r>
                      <a:endParaRPr kumimoji="0" lang="en-US" sz="1600" b="0" i="0" u="none" strike="noStrike" cap="none" normalizeH="0" baseline="0" dirty="0">
                        <a:ln>
                          <a:noFill/>
                        </a:ln>
                        <a:solidFill>
                          <a:schemeClr val="tx1"/>
                        </a:solidFill>
                        <a:effectLst/>
                        <a:latin typeface="Times New Roman" pitchFamily="18" charset="0"/>
                        <a:hlinkClick r:id="rId5"/>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0.64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0.32</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Churn et al, 1984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Poliovirus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Rotavirus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sz="4000" b="1" dirty="0"/>
              <a:t>Effect of Chlorination on Inactivating Selected Protozoa</a:t>
            </a:r>
            <a:r>
              <a:rPr lang="en-US" sz="4000" dirty="0"/>
              <a:t> </a:t>
            </a:r>
          </a:p>
        </p:txBody>
      </p:sp>
      <p:graphicFrame>
        <p:nvGraphicFramePr>
          <p:cNvPr id="31822" name="Group 78"/>
          <p:cNvGraphicFramePr>
            <a:graphicFrameLocks noGrp="1"/>
          </p:cNvGraphicFramePr>
          <p:nvPr>
            <p:ph type="tbl" idx="1"/>
            <p:extLst>
              <p:ext uri="{D42A27DB-BD31-4B8C-83A1-F6EECF244321}">
                <p14:modId xmlns:p14="http://schemas.microsoft.com/office/powerpoint/2010/main" val="1667149972"/>
              </p:ext>
            </p:extLst>
          </p:nvPr>
        </p:nvGraphicFramePr>
        <p:xfrm>
          <a:off x="212725" y="2224088"/>
          <a:ext cx="8669338" cy="2691130"/>
        </p:xfrm>
        <a:graphic>
          <a:graphicData uri="http://schemas.openxmlformats.org/drawingml/2006/table">
            <a:tbl>
              <a:tblPr/>
              <a:tblGrid>
                <a:gridCol w="1704975">
                  <a:extLst>
                    <a:ext uri="{9D8B030D-6E8A-4147-A177-3AD203B41FA5}">
                      <a16:colId xmlns:a16="http://schemas.microsoft.com/office/drawing/2014/main" val="20000"/>
                    </a:ext>
                  </a:extLst>
                </a:gridCol>
                <a:gridCol w="882650">
                  <a:extLst>
                    <a:ext uri="{9D8B030D-6E8A-4147-A177-3AD203B41FA5}">
                      <a16:colId xmlns:a16="http://schemas.microsoft.com/office/drawing/2014/main" val="20001"/>
                    </a:ext>
                  </a:extLst>
                </a:gridCol>
                <a:gridCol w="682625">
                  <a:extLst>
                    <a:ext uri="{9D8B030D-6E8A-4147-A177-3AD203B41FA5}">
                      <a16:colId xmlns:a16="http://schemas.microsoft.com/office/drawing/2014/main" val="20002"/>
                    </a:ext>
                  </a:extLst>
                </a:gridCol>
                <a:gridCol w="1320800">
                  <a:extLst>
                    <a:ext uri="{9D8B030D-6E8A-4147-A177-3AD203B41FA5}">
                      <a16:colId xmlns:a16="http://schemas.microsoft.com/office/drawing/2014/main" val="20003"/>
                    </a:ext>
                  </a:extLst>
                </a:gridCol>
                <a:gridCol w="1103313">
                  <a:extLst>
                    <a:ext uri="{9D8B030D-6E8A-4147-A177-3AD203B41FA5}">
                      <a16:colId xmlns:a16="http://schemas.microsoft.com/office/drawing/2014/main" val="20004"/>
                    </a:ext>
                  </a:extLst>
                </a:gridCol>
                <a:gridCol w="942975">
                  <a:extLst>
                    <a:ext uri="{9D8B030D-6E8A-4147-A177-3AD203B41FA5}">
                      <a16:colId xmlns:a16="http://schemas.microsoft.com/office/drawing/2014/main" val="20005"/>
                    </a:ext>
                  </a:extLst>
                </a:gridCol>
                <a:gridCol w="2032000">
                  <a:extLst>
                    <a:ext uri="{9D8B030D-6E8A-4147-A177-3AD203B41FA5}">
                      <a16:colId xmlns:a16="http://schemas.microsoft.com/office/drawing/2014/main" val="20006"/>
                    </a:ext>
                  </a:extLst>
                </a:gridCol>
              </a:tblGrid>
              <a:tr h="569913">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Protozoa</a:t>
                      </a:r>
                      <a:r>
                        <a:rPr kumimoji="0" lang="en-US" sz="1600" b="0" i="0" u="none" strike="noStrike" cap="none" normalizeH="0" baseline="0" dirty="0">
                          <a:ln>
                            <a:noFill/>
                          </a:ln>
                          <a:solidFill>
                            <a:schemeClr val="tx1"/>
                          </a:solidFill>
                          <a:effectLst/>
                          <a:latin typeface="Times New Roman" pitchFamily="18" charset="0"/>
                        </a:rPr>
                        <a:t> </a:t>
                      </a:r>
                    </a:p>
                  </a:txBody>
                  <a:tcPr anchor="b"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Ct for </a:t>
                      </a:r>
                      <a:r>
                        <a:rPr kumimoji="0" lang="en-US" sz="1600" b="1" i="0" u="none" strike="noStrike" cap="none" normalizeH="0" baseline="0" dirty="0" err="1">
                          <a:ln>
                            <a:noFill/>
                          </a:ln>
                          <a:solidFill>
                            <a:schemeClr val="tx1"/>
                          </a:solidFill>
                          <a:effectLst/>
                          <a:latin typeface="Times New Roman" pitchFamily="18" charset="0"/>
                        </a:rPr>
                        <a:t>pC</a:t>
                      </a:r>
                      <a:r>
                        <a:rPr kumimoji="0" lang="en-US" sz="1600" b="1" i="0" u="none" strike="noStrike" cap="none" normalizeH="0" baseline="0" dirty="0">
                          <a:ln>
                            <a:noFill/>
                          </a:ln>
                          <a:solidFill>
                            <a:schemeClr val="tx1"/>
                          </a:solidFill>
                          <a:effectLst/>
                          <a:latin typeface="Times New Roman" pitchFamily="18" charset="0"/>
                        </a:rPr>
                        <a:t>* of 1</a:t>
                      </a:r>
                      <a:endParaRPr kumimoji="0" lang="en-US" sz="1600" b="0" i="0" u="none" strike="noStrike" cap="none" normalizeH="0" baseline="0" dirty="0">
                        <a:ln>
                          <a:noFill/>
                        </a:ln>
                        <a:solidFill>
                          <a:schemeClr val="tx1"/>
                        </a:solidFill>
                        <a:effectLst/>
                        <a:latin typeface="Times New Roman" pitchFamily="18" charset="0"/>
                      </a:endParaRP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Cryptosporidium </a:t>
                      </a:r>
                      <a:r>
                        <a:rPr kumimoji="0" lang="en-US" sz="1600" b="0" i="1" u="none" strike="noStrike" cap="none" normalizeH="0" baseline="0" dirty="0" err="1">
                          <a:ln>
                            <a:noFill/>
                          </a:ln>
                          <a:solidFill>
                            <a:schemeClr val="tx1"/>
                          </a:solidFill>
                          <a:effectLst/>
                          <a:latin typeface="Times New Roman" pitchFamily="18" charset="0"/>
                        </a:rPr>
                        <a:t>parvum</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80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7200*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7200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Korich et al, 1990</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Entamoeba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histolytica</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Snow,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746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Giardia </a:t>
                      </a:r>
                      <a:r>
                        <a:rPr kumimoji="0" lang="en-US" sz="1600" b="0" i="1" u="none" strike="noStrike" cap="none" normalizeH="0" baseline="0" dirty="0" err="1">
                          <a:ln>
                            <a:noFill/>
                          </a:ln>
                          <a:solidFill>
                            <a:schemeClr val="tx1"/>
                          </a:solidFill>
                          <a:effectLst/>
                          <a:latin typeface="Times New Roman" pitchFamily="18" charset="0"/>
                        </a:rPr>
                        <a:t>lamblia</a:t>
                      </a:r>
                      <a:r>
                        <a:rPr kumimoji="0" lang="en-US" sz="1600" b="0" i="1" u="none" strike="noStrike" cap="none" normalizeH="0" baseline="0" dirty="0">
                          <a:ln>
                            <a:noFill/>
                          </a:ln>
                          <a:solidFill>
                            <a:schemeClr val="tx1"/>
                          </a:solidFill>
                          <a:effectLst/>
                          <a:latin typeface="Times New Roman" pitchFamily="18" charset="0"/>
                        </a:rPr>
                        <a:t> </a:t>
                      </a:r>
                      <a:endParaRPr kumimoji="0" lang="en-US" sz="16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68-389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AWWA, 1999</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Naegleria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fowleri</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11</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de </a:t>
                      </a:r>
                      <a:r>
                        <a:rPr kumimoji="0" lang="en-US" sz="1600" b="0" i="0" u="none" strike="noStrike" cap="none" normalizeH="0" baseline="0" dirty="0" err="1">
                          <a:ln>
                            <a:noFill/>
                          </a:ln>
                          <a:solidFill>
                            <a:schemeClr val="tx1"/>
                          </a:solidFill>
                          <a:effectLst/>
                          <a:latin typeface="Times New Roman" pitchFamily="18" charset="0"/>
                        </a:rPr>
                        <a:t>Jonckheere</a:t>
                      </a:r>
                      <a:r>
                        <a:rPr kumimoji="0" lang="en-US" sz="1600" b="0" i="0" u="none" strike="noStrike" cap="none" normalizeH="0" baseline="0" dirty="0">
                          <a:ln>
                            <a:noFill/>
                          </a:ln>
                          <a:solidFill>
                            <a:schemeClr val="tx1"/>
                          </a:solidFill>
                          <a:effectLst/>
                          <a:latin typeface="Times New Roman" pitchFamily="18" charset="0"/>
                        </a:rPr>
                        <a:t> and van de </a:t>
                      </a:r>
                      <a:r>
                        <a:rPr kumimoji="0" lang="en-US" sz="1600" b="0" i="0" u="none" strike="noStrike" cap="none" normalizeH="0" baseline="0" dirty="0" err="1">
                          <a:ln>
                            <a:noFill/>
                          </a:ln>
                          <a:solidFill>
                            <a:schemeClr val="tx1"/>
                          </a:solidFill>
                          <a:effectLst/>
                          <a:latin typeface="Times New Roman" pitchFamily="18" charset="0"/>
                        </a:rPr>
                        <a:t>Voorde</a:t>
                      </a:r>
                      <a:r>
                        <a:rPr kumimoji="0" lang="en-US" sz="1600" b="0" i="0" u="none" strike="noStrike" cap="none" normalizeH="0" baseline="0" dirty="0">
                          <a:ln>
                            <a:noFill/>
                          </a:ln>
                          <a:solidFill>
                            <a:schemeClr val="tx1"/>
                          </a:solidFill>
                          <a:effectLst/>
                          <a:latin typeface="Times New Roman" pitchFamily="18" charset="0"/>
                        </a:rPr>
                        <a:t>, 1976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
        <p:nvSpPr>
          <p:cNvPr id="4" name="TextBox 3"/>
          <p:cNvSpPr txBox="1"/>
          <p:nvPr/>
        </p:nvSpPr>
        <p:spPr>
          <a:xfrm>
            <a:off x="635000" y="5575300"/>
            <a:ext cx="7723589" cy="523220"/>
          </a:xfrm>
          <a:prstGeom prst="rect">
            <a:avLst/>
          </a:prstGeom>
          <a:noFill/>
        </p:spPr>
        <p:txBody>
          <a:bodyPr wrap="none" rtlCol="0">
            <a:spAutoFit/>
          </a:bodyPr>
          <a:lstStyle/>
          <a:p>
            <a:r>
              <a:rPr lang="en-US" dirty="0"/>
              <a:t>How many pathogens does it take to make you sick?</a:t>
            </a:r>
          </a:p>
        </p:txBody>
      </p:sp>
      <p:sp>
        <p:nvSpPr>
          <p:cNvPr id="5" name="Rectangle 4"/>
          <p:cNvSpPr/>
          <p:nvPr/>
        </p:nvSpPr>
        <p:spPr>
          <a:xfrm>
            <a:off x="308471" y="6180542"/>
            <a:ext cx="8714342" cy="523220"/>
          </a:xfrm>
          <a:prstGeom prst="rect">
            <a:avLst/>
          </a:prstGeom>
        </p:spPr>
        <p:txBody>
          <a:bodyPr wrap="square">
            <a:spAutoFit/>
          </a:bodyPr>
          <a:lstStyle/>
          <a:p>
            <a:r>
              <a:rPr lang="en-US" dirty="0">
                <a:hlinkClick r:id="rId5"/>
              </a:rPr>
              <a:t>https://confluence.cornell.edu/display/cee4540/Bad+Bugs</a:t>
            </a:r>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pathogens are a big concern even with Chlorine?</a:t>
            </a:r>
          </a:p>
        </p:txBody>
      </p:sp>
      <p:sp>
        <p:nvSpPr>
          <p:cNvPr id="4" name="Content Placeholder 3"/>
          <p:cNvSpPr>
            <a:spLocks noGrp="1"/>
          </p:cNvSpPr>
          <p:nvPr>
            <p:ph idx="1"/>
          </p:nvPr>
        </p:nvSpPr>
        <p:spPr/>
        <p:txBody>
          <a:bodyPr/>
          <a:lstStyle/>
          <a:p>
            <a:r>
              <a:rPr lang="en-US" dirty="0"/>
              <a:t>Pathogens with a small infective dose and high resistance to chlorine</a:t>
            </a:r>
          </a:p>
          <a:p>
            <a:pPr lvl="1"/>
            <a:r>
              <a:rPr lang="en-US" i="1" dirty="0">
                <a:latin typeface="Times New Roman" pitchFamily="18" charset="0"/>
              </a:rPr>
              <a:t>Cryptosporidium </a:t>
            </a:r>
            <a:r>
              <a:rPr lang="en-US" i="1" dirty="0" err="1">
                <a:latin typeface="Times New Roman" pitchFamily="18" charset="0"/>
              </a:rPr>
              <a:t>parvum</a:t>
            </a:r>
            <a:endParaRPr lang="en-US" i="1" dirty="0">
              <a:latin typeface="Times New Roman" pitchFamily="18" charset="0"/>
            </a:endParaRPr>
          </a:p>
          <a:p>
            <a:pPr lvl="1"/>
            <a:r>
              <a:rPr lang="en-US" i="1" dirty="0" err="1">
                <a:latin typeface="Times New Roman" pitchFamily="18" charset="0"/>
              </a:rPr>
              <a:t>Giardia</a:t>
            </a:r>
            <a:r>
              <a:rPr lang="en-US" i="1" dirty="0">
                <a:latin typeface="Times New Roman" pitchFamily="18" charset="0"/>
              </a:rPr>
              <a:t> </a:t>
            </a:r>
            <a:r>
              <a:rPr lang="en-US" i="1" dirty="0" err="1">
                <a:latin typeface="Times New Roman" pitchFamily="18" charset="0"/>
              </a:rPr>
              <a:t>lamblia</a:t>
            </a:r>
            <a:r>
              <a:rPr lang="en-US" i="1" dirty="0">
                <a:latin typeface="Times New Roman" pitchFamily="18" charset="0"/>
              </a:rPr>
              <a:t> </a:t>
            </a:r>
            <a:endParaRPr lang="en-US" i="1" dirty="0">
              <a:latin typeface="Times New Roman" pitchFamily="18" charset="0"/>
              <a:hlinkClick r:id="rId2"/>
            </a:endParaRPr>
          </a:p>
          <a:p>
            <a:pPr lvl="0">
              <a:buNone/>
            </a:pPr>
            <a:endParaRPr lang="en-US" dirty="0">
              <a:latin typeface="Times New Roman" pitchFamily="18" charset="0"/>
            </a:endParaRPr>
          </a:p>
          <a:p>
            <a:endParaRPr lang="en-US" dirty="0"/>
          </a:p>
        </p:txBody>
      </p:sp>
    </p:spTree>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r>
              <a:rPr lang="en-US"/>
              <a:t>Summary</a:t>
            </a:r>
          </a:p>
        </p:txBody>
      </p:sp>
      <p:sp>
        <p:nvSpPr>
          <p:cNvPr id="48131" name="Rectangle 3"/>
          <p:cNvSpPr>
            <a:spLocks noGrp="1" noChangeArrowheads="1"/>
          </p:cNvSpPr>
          <p:nvPr>
            <p:ph idx="1"/>
          </p:nvPr>
        </p:nvSpPr>
        <p:spPr/>
        <p:txBody>
          <a:bodyPr/>
          <a:lstStyle/>
          <a:p>
            <a:r>
              <a:rPr lang="en-US" dirty="0"/>
              <a:t>The causes of many waterborne disease have been identified</a:t>
            </a:r>
          </a:p>
          <a:p>
            <a:r>
              <a:rPr lang="en-US" dirty="0"/>
              <a:t>Standards for microbiological and chemical contaminants have been set by US EPA and the World Health Organization</a:t>
            </a:r>
          </a:p>
          <a:p>
            <a:r>
              <a:rPr lang="en-US" dirty="0"/>
              <a:t>Waterborne disease continues to be a significant public health concern especially for the poorest 2 billion</a:t>
            </a:r>
          </a:p>
          <a:p>
            <a:r>
              <a:rPr lang="en-US" dirty="0"/>
              <a:t>Toilets (pollute the environment) and Sinks (clean our hands)</a:t>
            </a:r>
          </a:p>
        </p:txBody>
      </p:sp>
    </p:spTree>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4" name="Rectangle 6"/>
          <p:cNvSpPr>
            <a:spLocks noGrp="1" noChangeArrowheads="1"/>
          </p:cNvSpPr>
          <p:nvPr>
            <p:ph type="title"/>
          </p:nvPr>
        </p:nvSpPr>
        <p:spPr>
          <a:xfrm>
            <a:off x="9330" y="228600"/>
            <a:ext cx="6248400" cy="1143000"/>
          </a:xfrm>
        </p:spPr>
        <p:txBody>
          <a:bodyPr/>
          <a:lstStyle/>
          <a:p>
            <a:r>
              <a:rPr lang="en-US" dirty="0"/>
              <a:t>Drinking Water Contaminants</a:t>
            </a:r>
          </a:p>
        </p:txBody>
      </p:sp>
      <p:sp>
        <p:nvSpPr>
          <p:cNvPr id="2" name="Oval 1">
            <a:extLst>
              <a:ext uri="{FF2B5EF4-FFF2-40B4-BE49-F238E27FC236}">
                <a16:creationId xmlns:a16="http://schemas.microsoft.com/office/drawing/2014/main" id="{00504036-0FAC-4B94-A510-D480CD1A9903}"/>
              </a:ext>
            </a:extLst>
          </p:cNvPr>
          <p:cNvSpPr/>
          <p:nvPr/>
        </p:nvSpPr>
        <p:spPr>
          <a:xfrm>
            <a:off x="5181600" y="414450"/>
            <a:ext cx="2438400" cy="80475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4400" dirty="0">
                <a:latin typeface="+mj-lt"/>
              </a:rPr>
              <a:t>extras</a:t>
            </a:r>
          </a:p>
        </p:txBody>
      </p:sp>
      <p:sp>
        <p:nvSpPr>
          <p:cNvPr id="19" name="Oval 18">
            <a:extLst>
              <a:ext uri="{FF2B5EF4-FFF2-40B4-BE49-F238E27FC236}">
                <a16:creationId xmlns:a16="http://schemas.microsoft.com/office/drawing/2014/main" id="{129EF5D4-7DC7-49A8-929D-584CD0D668B2}"/>
              </a:ext>
            </a:extLst>
          </p:cNvPr>
          <p:cNvSpPr/>
          <p:nvPr/>
        </p:nvSpPr>
        <p:spPr>
          <a:xfrm>
            <a:off x="3352800" y="3026625"/>
            <a:ext cx="2438400" cy="80475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000" dirty="0">
                <a:latin typeface="Century Gothic" panose="020B0502020202020204" pitchFamily="34" charset="0"/>
              </a:rPr>
              <a:t>None!</a:t>
            </a:r>
          </a:p>
        </p:txBody>
      </p:sp>
    </p:spTree>
    <p:extLst>
      <p:ext uri="{BB962C8B-B14F-4D97-AF65-F5344CB8AC3E}">
        <p14:creationId xmlns:p14="http://schemas.microsoft.com/office/powerpoint/2010/main" val="3865433993"/>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3" name="Rectangle 3">
            <a:extLst>
              <a:ext uri="{FF2B5EF4-FFF2-40B4-BE49-F238E27FC236}">
                <a16:creationId xmlns:a16="http://schemas.microsoft.com/office/drawing/2014/main" id="{D97C75D7-48F7-49D7-880B-3C150A6C1742}"/>
              </a:ext>
            </a:extLst>
          </p:cNvPr>
          <p:cNvSpPr>
            <a:spLocks noGrp="1" noChangeArrowheads="1"/>
          </p:cNvSpPr>
          <p:nvPr>
            <p:ph idx="1"/>
          </p:nvPr>
        </p:nvSpPr>
        <p:spPr>
          <a:xfrm>
            <a:off x="2295330" y="1600200"/>
            <a:ext cx="6391469" cy="4525963"/>
          </a:xfrm>
          <a:noFill/>
          <a:ln/>
        </p:spPr>
        <p:txBody>
          <a:bodyPr/>
          <a:lstStyle/>
          <a:p>
            <a:r>
              <a:rPr lang="en-US" sz="3000" b="1" dirty="0"/>
              <a:t>History of our understanding of waterborne disease</a:t>
            </a:r>
            <a:br>
              <a:rPr lang="en-US" sz="3000" b="1" dirty="0"/>
            </a:br>
            <a:endParaRPr lang="en-US" sz="3000" b="1" dirty="0"/>
          </a:p>
          <a:p>
            <a:r>
              <a:rPr lang="en-US" sz="3000" dirty="0">
                <a:solidFill>
                  <a:schemeClr val="bg1">
                    <a:lumMod val="75000"/>
                  </a:schemeClr>
                </a:solidFill>
              </a:rPr>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54DE1EF2-75B1-44DC-B815-95C68067D684}"/>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DFBC3F51-B3C0-4E86-858B-DA9F7BE08A61}"/>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6" name="Picture 5">
            <a:hlinkClick r:id="rId7" action="ppaction://hlinksldjump"/>
            <a:extLst>
              <a:ext uri="{FF2B5EF4-FFF2-40B4-BE49-F238E27FC236}">
                <a16:creationId xmlns:a16="http://schemas.microsoft.com/office/drawing/2014/main" id="{E653B6EF-9557-40ED-9525-D61A72552CA6}"/>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51E5AEB7-E338-4510-94AF-BF9E2228FE7E}"/>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1941891076"/>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effectLst/>
        </p:spPr>
        <p:txBody>
          <a:bodyPr/>
          <a:lstStyle/>
          <a:p>
            <a:r>
              <a:rPr lang="en-US" dirty="0"/>
              <a:t>The flush toilet contaminates safe drinking water with feces</a:t>
            </a:r>
          </a:p>
        </p:txBody>
      </p:sp>
      <p:sp>
        <p:nvSpPr>
          <p:cNvPr id="20483" name="Rectangle 3"/>
          <p:cNvSpPr>
            <a:spLocks noGrp="1" noChangeArrowheads="1"/>
          </p:cNvSpPr>
          <p:nvPr>
            <p:ph idx="1"/>
          </p:nvPr>
        </p:nvSpPr>
        <p:spPr/>
        <p:txBody>
          <a:bodyPr/>
          <a:lstStyle/>
          <a:p>
            <a:pPr>
              <a:lnSpc>
                <a:spcPct val="90000"/>
              </a:lnSpc>
            </a:pPr>
            <a:r>
              <a:rPr lang="en-US" dirty="0"/>
              <a:t>Toilets made cities habitable by carrying human waste “away”</a:t>
            </a:r>
          </a:p>
          <a:p>
            <a:pPr>
              <a:lnSpc>
                <a:spcPct val="90000"/>
              </a:lnSpc>
            </a:pPr>
            <a:r>
              <a:rPr lang="en-US" dirty="0"/>
              <a:t>Unfortunately “away” was too close…</a:t>
            </a:r>
          </a:p>
          <a:p>
            <a:pPr lvl="1">
              <a:lnSpc>
                <a:spcPct val="90000"/>
              </a:lnSpc>
            </a:pPr>
            <a:r>
              <a:rPr lang="en-US" dirty="0"/>
              <a:t>In the early 1800s new flush toilets and sewers carried the waste directly into rivers and streams</a:t>
            </a:r>
          </a:p>
          <a:p>
            <a:pPr lvl="1">
              <a:lnSpc>
                <a:spcPct val="90000"/>
              </a:lnSpc>
            </a:pPr>
            <a:r>
              <a:rPr lang="en-US" dirty="0"/>
              <a:t>Chicago!</a:t>
            </a:r>
          </a:p>
          <a:p>
            <a:pPr lvl="1">
              <a:lnSpc>
                <a:spcPct val="90000"/>
              </a:lnSpc>
            </a:pPr>
            <a:r>
              <a:rPr lang="en-US" dirty="0"/>
              <a:t>London drained its raw sewage into and withdrew its drinking water from the Thames River, both without any treatment.   </a:t>
            </a:r>
          </a:p>
          <a:p>
            <a:pPr lvl="1">
              <a:lnSpc>
                <a:spcPct val="90000"/>
              </a:lnSpc>
            </a:pPr>
            <a:r>
              <a:rPr lang="en-US" dirty="0"/>
              <a:t>Several of the drinking water intakes were below sewage outfalls!</a:t>
            </a:r>
          </a:p>
        </p:txBody>
      </p:sp>
    </p:spTree>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Chicago Sanitary and Ship Canal 1892: a creative solution</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69124" y="1507529"/>
            <a:ext cx="10413124" cy="5350471"/>
          </a:xfrm>
          <a:prstGeom prst="rect">
            <a:avLst/>
          </a:prstGeom>
        </p:spPr>
      </p:pic>
      <p:cxnSp>
        <p:nvCxnSpPr>
          <p:cNvPr id="6" name="Straight Arrow Connector 5"/>
          <p:cNvCxnSpPr/>
          <p:nvPr/>
        </p:nvCxnSpPr>
        <p:spPr>
          <a:xfrm flipH="1">
            <a:off x="3657600" y="3312695"/>
            <a:ext cx="2253916" cy="1307431"/>
          </a:xfrm>
          <a:prstGeom prst="straightConnector1">
            <a:avLst/>
          </a:prstGeom>
          <a:ln w="762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7228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a:effectLst/>
        </p:spPr>
        <p:txBody>
          <a:bodyPr/>
          <a:lstStyle/>
          <a:p>
            <a:r>
              <a:rPr lang="en-US" sz="4000"/>
              <a:t>Southwark and Vauxhall Water Company</a:t>
            </a:r>
          </a:p>
        </p:txBody>
      </p:sp>
      <p:sp>
        <p:nvSpPr>
          <p:cNvPr id="96259" name="Rectangle 3"/>
          <p:cNvSpPr>
            <a:spLocks noGrp="1" noChangeArrowheads="1"/>
          </p:cNvSpPr>
          <p:nvPr>
            <p:ph idx="1"/>
          </p:nvPr>
        </p:nvSpPr>
        <p:spPr/>
        <p:txBody>
          <a:bodyPr/>
          <a:lstStyle/>
          <a:p>
            <a:pPr>
              <a:lnSpc>
                <a:spcPct val="90000"/>
              </a:lnSpc>
            </a:pPr>
            <a:r>
              <a:rPr lang="en-US" sz="2400"/>
              <a:t>In 1850, the microbiologist Arthur Hassall wrote of the River Thames water they were using,"...a portion of the inhabitants of the metropolis are made to consume, in some form or another, a portion of their own excrement, and moreover, to pay for the privilege."  </a:t>
            </a:r>
          </a:p>
          <a:p>
            <a:pPr>
              <a:lnSpc>
                <a:spcPct val="90000"/>
              </a:lnSpc>
            </a:pPr>
            <a:r>
              <a:rPr lang="en-US" sz="2400"/>
              <a:t>Next Cartoon presents John Edwards, owner of the Southwark Water Company, posing as Neptune ("Sovereign of the Scented Streams").  He is seen crowned with a chamber-pot, seated on a stool on top of a cesspool which doubles as the water-intake for the Southwark Water Company customers in south London.  </a:t>
            </a:r>
          </a:p>
          <a:p>
            <a:pPr>
              <a:lnSpc>
                <a:spcPct val="90000"/>
              </a:lnSpc>
            </a:pPr>
            <a:endParaRPr lang="en-US" sz="2400"/>
          </a:p>
          <a:p>
            <a:pPr>
              <a:lnSpc>
                <a:spcPct val="90000"/>
              </a:lnSpc>
            </a:pPr>
            <a:endParaRPr lang="en-US" sz="2400"/>
          </a:p>
        </p:txBody>
      </p:sp>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a:effectLst/>
        </p:spPr>
        <p:txBody>
          <a:bodyPr/>
          <a:lstStyle/>
          <a:p>
            <a:r>
              <a:rPr lang="en-US" sz="4000" dirty="0"/>
              <a:t>Southwark and Vauxhall Water Company</a:t>
            </a:r>
          </a:p>
        </p:txBody>
      </p:sp>
      <p:pic>
        <p:nvPicPr>
          <p:cNvPr id="98307" name="Picture 3" descr="183"/>
          <p:cNvPicPr>
            <a:picLocks noChangeAspect="1" noChangeArrowheads="1"/>
          </p:cNvPicPr>
          <p:nvPr/>
        </p:nvPicPr>
        <p:blipFill>
          <a:blip r:embed="rId3" cstate="print"/>
          <a:srcRect t="5504" b="20662"/>
          <a:stretch>
            <a:fillRect/>
          </a:stretch>
        </p:blipFill>
        <p:spPr bwMode="auto">
          <a:xfrm>
            <a:off x="0" y="1576388"/>
            <a:ext cx="9144000" cy="5281612"/>
          </a:xfrm>
          <a:prstGeom prst="rect">
            <a:avLst/>
          </a:prstGeom>
          <a:noFill/>
        </p:spPr>
      </p:pic>
      <p:sp>
        <p:nvSpPr>
          <p:cNvPr id="98308" name="Rectangle 4"/>
          <p:cNvSpPr>
            <a:spLocks noChangeArrowheads="1"/>
          </p:cNvSpPr>
          <p:nvPr/>
        </p:nvSpPr>
        <p:spPr bwMode="auto">
          <a:xfrm>
            <a:off x="5119688" y="5911850"/>
            <a:ext cx="3778250" cy="946150"/>
          </a:xfrm>
          <a:prstGeom prst="rect">
            <a:avLst/>
          </a:prstGeom>
          <a:noFill/>
          <a:ln w="12700">
            <a:noFill/>
            <a:miter lim="800000"/>
            <a:headEnd type="none" w="lg" len="med"/>
            <a:tailEnd type="none" w="lg" len="med"/>
          </a:ln>
          <a:effectLst/>
        </p:spPr>
        <p:txBody>
          <a:bodyPr anchor="ctr">
            <a:spAutoFit/>
          </a:bodyPr>
          <a:lstStyle/>
          <a:p>
            <a:pPr eaLnBrk="1" hangingPunct="1"/>
            <a:r>
              <a:rPr lang="en-US">
                <a:solidFill>
                  <a:schemeClr val="bg1"/>
                </a:solidFill>
              </a:rPr>
              <a:t>Courtesy of the National Library of Medicine </a:t>
            </a:r>
          </a:p>
        </p:txBody>
      </p:sp>
      <p:sp>
        <p:nvSpPr>
          <p:cNvPr id="6" name="5-Point Star 23">
            <a:extLst>
              <a:ext uri="{FF2B5EF4-FFF2-40B4-BE49-F238E27FC236}">
                <a16:creationId xmlns:a16="http://schemas.microsoft.com/office/drawing/2014/main" id="{576AEC8A-9E7C-4EDD-8A67-E0A6E073D0B6}"/>
              </a:ext>
            </a:extLst>
          </p:cNvPr>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effectLst/>
        </p:spPr>
        <p:txBody>
          <a:bodyPr/>
          <a:lstStyle/>
          <a:p>
            <a:r>
              <a:rPr lang="en-US"/>
              <a:t>Drinking Water Treatment and Germ Theory</a:t>
            </a:r>
          </a:p>
        </p:txBody>
      </p:sp>
      <p:sp>
        <p:nvSpPr>
          <p:cNvPr id="21507" name="Rectangle 3"/>
          <p:cNvSpPr>
            <a:spLocks noGrp="1" noChangeArrowheads="1"/>
          </p:cNvSpPr>
          <p:nvPr>
            <p:ph idx="1"/>
          </p:nvPr>
        </p:nvSpPr>
        <p:spPr/>
        <p:txBody>
          <a:bodyPr/>
          <a:lstStyle/>
          <a:p>
            <a:r>
              <a:rPr lang="en-US" sz="2800"/>
              <a:t>1829:  First sand filter used to treat some of London's drinking water</a:t>
            </a:r>
          </a:p>
          <a:p>
            <a:r>
              <a:rPr lang="en-US" sz="2800"/>
              <a:t>1850:  John Snow established the link between drinking water (from a contaminated well) and Cholera</a:t>
            </a:r>
          </a:p>
          <a:p>
            <a:r>
              <a:rPr lang="en-US" sz="2800"/>
              <a:t>1872:  Poughkeepsie, NY installs first filter in US</a:t>
            </a:r>
          </a:p>
          <a:p>
            <a:r>
              <a:rPr lang="en-US" sz="2800"/>
              <a:t>1885:  Sand filters are shown to remove bacteria</a:t>
            </a:r>
          </a:p>
          <a:p>
            <a:r>
              <a:rPr lang="en-US" sz="2800"/>
              <a:t>1892:  Cholera outbreak in Hamburg, Germany</a:t>
            </a:r>
          </a:p>
        </p:txBody>
      </p:sp>
    </p:spTree>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Lecture 4540 2016</Template>
  <TotalTime>27786</TotalTime>
  <Words>1872</Words>
  <Application>Microsoft Office PowerPoint</Application>
  <PresentationFormat>On-screen Show (4:3)</PresentationFormat>
  <Paragraphs>476</Paragraphs>
  <Slides>36</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Wingdings</vt:lpstr>
      <vt:lpstr>Times New Roman</vt:lpstr>
      <vt:lpstr>Century Gothic</vt:lpstr>
      <vt:lpstr>Candara</vt:lpstr>
      <vt:lpstr>Book Antiqua</vt:lpstr>
      <vt:lpstr>Arial</vt:lpstr>
      <vt:lpstr>Lecture 4540 2016</vt:lpstr>
      <vt:lpstr>Drinking Water Contaminants</vt:lpstr>
      <vt:lpstr>Class announcements</vt:lpstr>
      <vt:lpstr>Overview</vt:lpstr>
      <vt:lpstr>Overview</vt:lpstr>
      <vt:lpstr>The flush toilet contaminates safe drinking water with feces</vt:lpstr>
      <vt:lpstr>Chicago Sanitary and Ship Canal 1892: a creative solution</vt:lpstr>
      <vt:lpstr>Southwark and Vauxhall Water Company</vt:lpstr>
      <vt:lpstr>Southwark and Vauxhall Water Company</vt:lpstr>
      <vt:lpstr>Drinking Water Treatment and Germ Theory</vt:lpstr>
      <vt:lpstr>1892 Cholera outbreak in Hamburg Germany</vt:lpstr>
      <vt:lpstr>Altona vs. Hamburg: Cholera Cases</vt:lpstr>
      <vt:lpstr>Lake Titicaca in the Andes Mountains</vt:lpstr>
      <vt:lpstr>Fecal-Oral Pathways: a stochastic process</vt:lpstr>
      <vt:lpstr>PowerPoint Presentation</vt:lpstr>
      <vt:lpstr>Overview</vt:lpstr>
      <vt:lpstr>Waterborne Threats to Human Health</vt:lpstr>
      <vt:lpstr>Propose a Drinking Water Standard</vt:lpstr>
      <vt:lpstr>Optimal Pathogen Exposure</vt:lpstr>
      <vt:lpstr>Safe Drinking Water Act (1974)</vt:lpstr>
      <vt:lpstr>Overview</vt:lpstr>
      <vt:lpstr>Primary Standards: (Health) 6 Broad Categories</vt:lpstr>
      <vt:lpstr>Primary Standards: (Health) Inorganic chemicals (units of mg/L)</vt:lpstr>
      <vt:lpstr>Primary Standards: (Health) A Few Organic Chemicals (units of mg/L) see the complete list!</vt:lpstr>
      <vt:lpstr>Primary Standards : (Health)  Related to Microorganisms</vt:lpstr>
      <vt:lpstr>Microbial Contaminants</vt:lpstr>
      <vt:lpstr>Treatment Technique (TT)</vt:lpstr>
      <vt:lpstr>Turbidity</vt:lpstr>
      <vt:lpstr>Turbidity Measurements</vt:lpstr>
      <vt:lpstr>Secondary Standards: Aesthetics </vt:lpstr>
      <vt:lpstr>What would you measure before drinking the water?</vt:lpstr>
      <vt:lpstr>Effect of Chlorination on Inactivating Selected Bacteria </vt:lpstr>
      <vt:lpstr>Effect of Chlorination on Inactivating Selected Viruses </vt:lpstr>
      <vt:lpstr>Effect of Chlorination on Inactivating Selected Protozoa </vt:lpstr>
      <vt:lpstr>Which pathogens are a big concern even with Chlorine?</vt:lpstr>
      <vt:lpstr>Summary</vt:lpstr>
      <vt:lpstr>Drinking Water Contaminants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Preferred Customer</dc:creator>
  <cp:lastModifiedBy>Monroe Weber-Shirk</cp:lastModifiedBy>
  <cp:revision>154</cp:revision>
  <cp:lastPrinted>1997-10-06T19:12:53Z</cp:lastPrinted>
  <dcterms:created xsi:type="dcterms:W3CDTF">1995-06-17T23:31:02Z</dcterms:created>
  <dcterms:modified xsi:type="dcterms:W3CDTF">2019-02-05T15:26:20Z</dcterms:modified>
</cp:coreProperties>
</file>

<file path=docProps/thumbnail.jpeg>
</file>